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3"/>
  </p:notesMasterIdLst>
  <p:handoutMasterIdLst>
    <p:handoutMasterId r:id="rId44"/>
  </p:handoutMasterIdLst>
  <p:sldIdLst>
    <p:sldId id="277" r:id="rId5"/>
    <p:sldId id="257" r:id="rId6"/>
    <p:sldId id="299" r:id="rId7"/>
    <p:sldId id="258" r:id="rId8"/>
    <p:sldId id="289" r:id="rId9"/>
    <p:sldId id="291" r:id="rId10"/>
    <p:sldId id="292" r:id="rId11"/>
    <p:sldId id="293" r:id="rId12"/>
    <p:sldId id="294" r:id="rId13"/>
    <p:sldId id="295" r:id="rId14"/>
    <p:sldId id="296" r:id="rId15"/>
    <p:sldId id="297" r:id="rId16"/>
    <p:sldId id="288" r:id="rId17"/>
    <p:sldId id="263" r:id="rId18"/>
    <p:sldId id="265" r:id="rId19"/>
    <p:sldId id="280" r:id="rId20"/>
    <p:sldId id="281" r:id="rId21"/>
    <p:sldId id="282" r:id="rId22"/>
    <p:sldId id="279" r:id="rId23"/>
    <p:sldId id="261" r:id="rId24"/>
    <p:sldId id="260" r:id="rId25"/>
    <p:sldId id="267" r:id="rId26"/>
    <p:sldId id="259" r:id="rId27"/>
    <p:sldId id="287" r:id="rId28"/>
    <p:sldId id="275" r:id="rId29"/>
    <p:sldId id="264" r:id="rId30"/>
    <p:sldId id="283" r:id="rId31"/>
    <p:sldId id="284" r:id="rId32"/>
    <p:sldId id="285" r:id="rId33"/>
    <p:sldId id="286" r:id="rId34"/>
    <p:sldId id="298" r:id="rId35"/>
    <p:sldId id="278" r:id="rId36"/>
    <p:sldId id="301" r:id="rId37"/>
    <p:sldId id="302" r:id="rId38"/>
    <p:sldId id="303" r:id="rId39"/>
    <p:sldId id="300" r:id="rId40"/>
    <p:sldId id="290" r:id="rId41"/>
    <p:sldId id="30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077F1A-F241-4173-8C62-D3B5A8203D14}" v="1" dt="2023-06-11T13:01:13.085"/>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1" autoAdjust="0"/>
    <p:restoredTop sz="94609" autoAdjust="0"/>
  </p:normalViewPr>
  <p:slideViewPr>
    <p:cSldViewPr snapToGrid="0">
      <p:cViewPr>
        <p:scale>
          <a:sx n="68" d="100"/>
          <a:sy n="68" d="100"/>
        </p:scale>
        <p:origin x="510" y="390"/>
      </p:cViewPr>
      <p:guideLst/>
    </p:cSldViewPr>
  </p:slideViewPr>
  <p:outlineViewPr>
    <p:cViewPr>
      <p:scale>
        <a:sx n="33" d="100"/>
        <a:sy n="33" d="100"/>
      </p:scale>
      <p:origin x="0" y="-21869"/>
    </p:cViewPr>
  </p:outlineViewPr>
  <p:notesTextViewPr>
    <p:cViewPr>
      <p:scale>
        <a:sx n="1" d="1"/>
        <a:sy n="1" d="1"/>
      </p:scale>
      <p:origin x="0" y="0"/>
    </p:cViewPr>
  </p:notesTextViewPr>
  <p:sorterViewPr>
    <p:cViewPr varScale="1">
      <p:scale>
        <a:sx n="1" d="1"/>
        <a:sy n="1" d="1"/>
      </p:scale>
      <p:origin x="0" y="-1486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Markus" userId="2828a663-3180-432b-989b-99bc324aa61d" providerId="ADAL" clId="{86077F1A-F241-4173-8C62-D3B5A8203D14}"/>
    <pc:docChg chg="undo custSel modSld">
      <pc:chgData name="Lisa Markus" userId="2828a663-3180-432b-989b-99bc324aa61d" providerId="ADAL" clId="{86077F1A-F241-4173-8C62-D3B5A8203D14}" dt="2023-06-11T13:01:13.085" v="165"/>
      <pc:docMkLst>
        <pc:docMk/>
      </pc:docMkLst>
      <pc:sldChg chg="modSp">
        <pc:chgData name="Lisa Markus" userId="2828a663-3180-432b-989b-99bc324aa61d" providerId="ADAL" clId="{86077F1A-F241-4173-8C62-D3B5A8203D14}" dt="2023-06-11T13:01:13.085" v="165"/>
        <pc:sldMkLst>
          <pc:docMk/>
          <pc:sldMk cId="3984440688" sldId="261"/>
        </pc:sldMkLst>
        <pc:graphicFrameChg chg="mod">
          <ac:chgData name="Lisa Markus" userId="2828a663-3180-432b-989b-99bc324aa61d" providerId="ADAL" clId="{86077F1A-F241-4173-8C62-D3B5A8203D14}" dt="2023-06-11T13:01:13.085" v="165"/>
          <ac:graphicFrameMkLst>
            <pc:docMk/>
            <pc:sldMk cId="3984440688" sldId="261"/>
            <ac:graphicFrameMk id="5" creationId="{124A167A-2A47-01E1-A55A-30428146A3FA}"/>
          </ac:graphicFrameMkLst>
        </pc:graphicFrameChg>
      </pc:sldChg>
      <pc:sldChg chg="modSp mod">
        <pc:chgData name="Lisa Markus" userId="2828a663-3180-432b-989b-99bc324aa61d" providerId="ADAL" clId="{86077F1A-F241-4173-8C62-D3B5A8203D14}" dt="2023-06-11T12:49:35.089" v="153" actId="1037"/>
        <pc:sldMkLst>
          <pc:docMk/>
          <pc:sldMk cId="2883553059" sldId="264"/>
        </pc:sldMkLst>
        <pc:spChg chg="mod">
          <ac:chgData name="Lisa Markus" userId="2828a663-3180-432b-989b-99bc324aa61d" providerId="ADAL" clId="{86077F1A-F241-4173-8C62-D3B5A8203D14}" dt="2023-06-11T12:39:22.212" v="0" actId="6549"/>
          <ac:spMkLst>
            <pc:docMk/>
            <pc:sldMk cId="2883553059" sldId="264"/>
            <ac:spMk id="30" creationId="{F580F041-DC12-4416-8D50-10D5CB88036E}"/>
          </ac:spMkLst>
        </pc:spChg>
        <pc:spChg chg="mod">
          <ac:chgData name="Lisa Markus" userId="2828a663-3180-432b-989b-99bc324aa61d" providerId="ADAL" clId="{86077F1A-F241-4173-8C62-D3B5A8203D14}" dt="2023-06-11T12:49:35.089" v="153" actId="1037"/>
          <ac:spMkLst>
            <pc:docMk/>
            <pc:sldMk cId="2883553059" sldId="264"/>
            <ac:spMk id="61" creationId="{AAB80485-19C5-4162-A7D1-C16C0A37DB0A}"/>
          </ac:spMkLst>
        </pc:spChg>
        <pc:spChg chg="mod">
          <ac:chgData name="Lisa Markus" userId="2828a663-3180-432b-989b-99bc324aa61d" providerId="ADAL" clId="{86077F1A-F241-4173-8C62-D3B5A8203D14}" dt="2023-06-11T12:49:35.089" v="153" actId="1037"/>
          <ac:spMkLst>
            <pc:docMk/>
            <pc:sldMk cId="2883553059" sldId="264"/>
            <ac:spMk id="62" creationId="{F3A35CB8-192D-46E2-ABAC-ED96BB3582BE}"/>
          </ac:spMkLst>
        </pc:spChg>
        <pc:spChg chg="mod">
          <ac:chgData name="Lisa Markus" userId="2828a663-3180-432b-989b-99bc324aa61d" providerId="ADAL" clId="{86077F1A-F241-4173-8C62-D3B5A8203D14}" dt="2023-06-11T12:49:34.363" v="152" actId="1037"/>
          <ac:spMkLst>
            <pc:docMk/>
            <pc:sldMk cId="2883553059" sldId="264"/>
            <ac:spMk id="76" creationId="{C5E5A4C4-6086-4F2D-BF5F-1A909411BAA3}"/>
          </ac:spMkLst>
        </pc:spChg>
        <pc:spChg chg="mod">
          <ac:chgData name="Lisa Markus" userId="2828a663-3180-432b-989b-99bc324aa61d" providerId="ADAL" clId="{86077F1A-F241-4173-8C62-D3B5A8203D14}" dt="2023-06-11T12:49:34.363" v="152" actId="1037"/>
          <ac:spMkLst>
            <pc:docMk/>
            <pc:sldMk cId="2883553059" sldId="264"/>
            <ac:spMk id="77" creationId="{F8450002-65CC-44ED-9FA3-79F17962B3B5}"/>
          </ac:spMkLst>
        </pc:spChg>
        <pc:spChg chg="mod">
          <ac:chgData name="Lisa Markus" userId="2828a663-3180-432b-989b-99bc324aa61d" providerId="ADAL" clId="{86077F1A-F241-4173-8C62-D3B5A8203D14}" dt="2023-06-11T12:49:32.795" v="149" actId="1037"/>
          <ac:spMkLst>
            <pc:docMk/>
            <pc:sldMk cId="2883553059" sldId="264"/>
            <ac:spMk id="78" creationId="{DF2F3071-377B-4538-8351-AE48F52BD1CC}"/>
          </ac:spMkLst>
        </pc:spChg>
        <pc:spChg chg="mod">
          <ac:chgData name="Lisa Markus" userId="2828a663-3180-432b-989b-99bc324aa61d" providerId="ADAL" clId="{86077F1A-F241-4173-8C62-D3B5A8203D14}" dt="2023-06-11T12:49:32.795" v="149" actId="1037"/>
          <ac:spMkLst>
            <pc:docMk/>
            <pc:sldMk cId="2883553059" sldId="264"/>
            <ac:spMk id="79" creationId="{3ECFAB54-2FAE-44AC-A18F-60ABE9A74175}"/>
          </ac:spMkLst>
        </pc:spChg>
        <pc:picChg chg="mod">
          <ac:chgData name="Lisa Markus" userId="2828a663-3180-432b-989b-99bc324aa61d" providerId="ADAL" clId="{86077F1A-F241-4173-8C62-D3B5A8203D14}" dt="2023-06-11T12:49:35.089" v="153" actId="1037"/>
          <ac:picMkLst>
            <pc:docMk/>
            <pc:sldMk cId="2883553059" sldId="264"/>
            <ac:picMk id="3" creationId="{CC287714-756F-D7D1-47DB-84969DA1D05F}"/>
          </ac:picMkLst>
        </pc:picChg>
        <pc:picChg chg="mod">
          <ac:chgData name="Lisa Markus" userId="2828a663-3180-432b-989b-99bc324aa61d" providerId="ADAL" clId="{86077F1A-F241-4173-8C62-D3B5A8203D14}" dt="2023-06-11T12:49:34.363" v="152" actId="1037"/>
          <ac:picMkLst>
            <pc:docMk/>
            <pc:sldMk cId="2883553059" sldId="264"/>
            <ac:picMk id="17" creationId="{55FB957A-8DC9-FB18-B21A-EDD771DBB5FB}"/>
          </ac:picMkLst>
        </pc:picChg>
        <pc:picChg chg="mod">
          <ac:chgData name="Lisa Markus" userId="2828a663-3180-432b-989b-99bc324aa61d" providerId="ADAL" clId="{86077F1A-F241-4173-8C62-D3B5A8203D14}" dt="2023-06-11T12:49:32.795" v="149" actId="1037"/>
          <ac:picMkLst>
            <pc:docMk/>
            <pc:sldMk cId="2883553059" sldId="264"/>
            <ac:picMk id="21" creationId="{409AD355-760D-6ACC-BCB0-35B30B7EEE10}"/>
          </ac:picMkLst>
        </pc:picChg>
      </pc:sldChg>
      <pc:sldChg chg="modSp mod">
        <pc:chgData name="Lisa Markus" userId="2828a663-3180-432b-989b-99bc324aa61d" providerId="ADAL" clId="{86077F1A-F241-4173-8C62-D3B5A8203D14}" dt="2023-06-11T12:49:35.702" v="154" actId="1076"/>
        <pc:sldMkLst>
          <pc:docMk/>
          <pc:sldMk cId="1851646291" sldId="275"/>
        </pc:sldMkLst>
        <pc:picChg chg="mod">
          <ac:chgData name="Lisa Markus" userId="2828a663-3180-432b-989b-99bc324aa61d" providerId="ADAL" clId="{86077F1A-F241-4173-8C62-D3B5A8203D14}" dt="2023-06-11T12:49:35.702" v="154" actId="1076"/>
          <ac:picMkLst>
            <pc:docMk/>
            <pc:sldMk cId="1851646291" sldId="275"/>
            <ac:picMk id="8" creationId="{2DCB7231-92DF-90A6-1B0F-76F524A199D1}"/>
          </ac:picMkLst>
        </pc:picChg>
      </pc:sldChg>
      <pc:sldChg chg="addSp delSp modSp mod">
        <pc:chgData name="Lisa Markus" userId="2828a663-3180-432b-989b-99bc324aa61d" providerId="ADAL" clId="{86077F1A-F241-4173-8C62-D3B5A8203D14}" dt="2023-06-11T12:53:47.854" v="164" actId="1076"/>
        <pc:sldMkLst>
          <pc:docMk/>
          <pc:sldMk cId="2698104720" sldId="284"/>
        </pc:sldMkLst>
        <pc:spChg chg="add del mod ord">
          <ac:chgData name="Lisa Markus" userId="2828a663-3180-432b-989b-99bc324aa61d" providerId="ADAL" clId="{86077F1A-F241-4173-8C62-D3B5A8203D14}" dt="2023-06-11T12:53:42.151" v="163" actId="478"/>
          <ac:spMkLst>
            <pc:docMk/>
            <pc:sldMk cId="2698104720" sldId="284"/>
            <ac:spMk id="2" creationId="{81E7BF34-262A-8DE9-CF39-6E83781877A0}"/>
          </ac:spMkLst>
        </pc:spChg>
        <pc:picChg chg="mod">
          <ac:chgData name="Lisa Markus" userId="2828a663-3180-432b-989b-99bc324aa61d" providerId="ADAL" clId="{86077F1A-F241-4173-8C62-D3B5A8203D14}" dt="2023-06-11T12:53:36.760" v="162" actId="1076"/>
          <ac:picMkLst>
            <pc:docMk/>
            <pc:sldMk cId="2698104720" sldId="284"/>
            <ac:picMk id="20" creationId="{08235F43-6B5C-5D89-7399-C3CDD471A487}"/>
          </ac:picMkLst>
        </pc:picChg>
        <pc:picChg chg="mod">
          <ac:chgData name="Lisa Markus" userId="2828a663-3180-432b-989b-99bc324aa61d" providerId="ADAL" clId="{86077F1A-F241-4173-8C62-D3B5A8203D14}" dt="2023-06-11T12:53:47.854" v="164" actId="1076"/>
          <ac:picMkLst>
            <pc:docMk/>
            <pc:sldMk cId="2698104720" sldId="284"/>
            <ac:picMk id="23" creationId="{8C738720-A4D1-DD31-5877-14E798DAD41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6BD31-F8F9-436B-A10F-0E9C5C65177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F6AF819D-0508-4955-892B-86F160AEADB8}">
      <dgm:prSet phldrT="[Text]"/>
      <dgm:spPr/>
      <dgm:t>
        <a:bodyPr/>
        <a:lstStyle/>
        <a:p>
          <a:r>
            <a:rPr lang="en-US" dirty="0"/>
            <a:t>Water wise</a:t>
          </a:r>
        </a:p>
      </dgm:t>
    </dgm:pt>
    <dgm:pt modelId="{91C9E62D-465C-430E-A212-0959CFBA0313}" type="parTrans" cxnId="{A2FB34FB-5503-4374-9128-A023DFB34052}">
      <dgm:prSet/>
      <dgm:spPr/>
      <dgm:t>
        <a:bodyPr/>
        <a:lstStyle/>
        <a:p>
          <a:endParaRPr lang="en-US"/>
        </a:p>
      </dgm:t>
    </dgm:pt>
    <dgm:pt modelId="{882C975D-84F1-4877-9DE8-E44B7335829F}" type="sibTrans" cxnId="{A2FB34FB-5503-4374-9128-A023DFB34052}">
      <dgm:prSet/>
      <dgm:spPr/>
      <dgm:t>
        <a:bodyPr/>
        <a:lstStyle/>
        <a:p>
          <a:endParaRPr lang="en-US"/>
        </a:p>
      </dgm:t>
    </dgm:pt>
    <dgm:pt modelId="{3A24344F-02C0-46DC-B669-32AF8166DF7A}">
      <dgm:prSet phldrT="[Text]"/>
      <dgm:spPr/>
      <dgm:t>
        <a:bodyPr/>
        <a:lstStyle/>
        <a:p>
          <a:r>
            <a:rPr lang="en-US" dirty="0"/>
            <a:t>Drought Tolerant</a:t>
          </a:r>
        </a:p>
      </dgm:t>
    </dgm:pt>
    <dgm:pt modelId="{F438F38F-A302-411B-A5CE-A0B67F606090}" type="parTrans" cxnId="{0FE53E22-B2BB-40E3-8A94-036857C22332}">
      <dgm:prSet/>
      <dgm:spPr/>
      <dgm:t>
        <a:bodyPr/>
        <a:lstStyle/>
        <a:p>
          <a:endParaRPr lang="en-US"/>
        </a:p>
      </dgm:t>
    </dgm:pt>
    <dgm:pt modelId="{DDEA50FA-29FB-4D4C-91CF-A274BD37342A}" type="sibTrans" cxnId="{0FE53E22-B2BB-40E3-8A94-036857C22332}">
      <dgm:prSet/>
      <dgm:spPr/>
      <dgm:t>
        <a:bodyPr/>
        <a:lstStyle/>
        <a:p>
          <a:endParaRPr lang="en-US"/>
        </a:p>
      </dgm:t>
    </dgm:pt>
    <dgm:pt modelId="{9629D9E3-6CE3-4B78-8C78-E9A578B28115}">
      <dgm:prSet phldrT="[Text]"/>
      <dgm:spPr/>
      <dgm:t>
        <a:bodyPr/>
        <a:lstStyle/>
        <a:p>
          <a:r>
            <a:rPr lang="en-US" dirty="0"/>
            <a:t>Heat Reducing</a:t>
          </a:r>
        </a:p>
      </dgm:t>
    </dgm:pt>
    <dgm:pt modelId="{FFF30F40-3100-47BB-8058-3AB2CEFAFF45}" type="parTrans" cxnId="{8A45B2B4-891D-4F0F-8784-4010F0FDA93E}">
      <dgm:prSet/>
      <dgm:spPr/>
      <dgm:t>
        <a:bodyPr/>
        <a:lstStyle/>
        <a:p>
          <a:endParaRPr lang="en-US"/>
        </a:p>
      </dgm:t>
    </dgm:pt>
    <dgm:pt modelId="{3FE74172-8E0E-4B0D-9420-10A5829BBE89}" type="sibTrans" cxnId="{8A45B2B4-891D-4F0F-8784-4010F0FDA93E}">
      <dgm:prSet/>
      <dgm:spPr/>
      <dgm:t>
        <a:bodyPr/>
        <a:lstStyle/>
        <a:p>
          <a:endParaRPr lang="en-US"/>
        </a:p>
      </dgm:t>
    </dgm:pt>
    <dgm:pt modelId="{7DA6CA65-FF49-4842-9AE2-52A28C336588}">
      <dgm:prSet phldrT="[Text]"/>
      <dgm:spPr/>
      <dgm:t>
        <a:bodyPr/>
        <a:lstStyle/>
        <a:p>
          <a:r>
            <a:rPr lang="en-US" dirty="0"/>
            <a:t>Community Engaging</a:t>
          </a:r>
        </a:p>
      </dgm:t>
    </dgm:pt>
    <dgm:pt modelId="{0D8D2660-DE85-48E7-AC90-2549B3779166}" type="parTrans" cxnId="{7F7E1604-590B-4BDD-9368-74FD05B5EF56}">
      <dgm:prSet/>
      <dgm:spPr/>
      <dgm:t>
        <a:bodyPr/>
        <a:lstStyle/>
        <a:p>
          <a:endParaRPr lang="en-US"/>
        </a:p>
      </dgm:t>
    </dgm:pt>
    <dgm:pt modelId="{FA985A2E-7EEE-40E8-9A9A-0CA2D2A9B828}" type="sibTrans" cxnId="{7F7E1604-590B-4BDD-9368-74FD05B5EF56}">
      <dgm:prSet/>
      <dgm:spPr/>
      <dgm:t>
        <a:bodyPr/>
        <a:lstStyle/>
        <a:p>
          <a:endParaRPr lang="en-US"/>
        </a:p>
      </dgm:t>
    </dgm:pt>
    <dgm:pt modelId="{CD8F62A1-0D88-4241-9ACD-21F586F762FE}" type="pres">
      <dgm:prSet presAssocID="{CDD6BD31-F8F9-436B-A10F-0E9C5C65177A}" presName="Name0" presStyleCnt="0">
        <dgm:presLayoutVars>
          <dgm:chMax val="11"/>
          <dgm:chPref val="11"/>
          <dgm:dir/>
          <dgm:resizeHandles/>
        </dgm:presLayoutVars>
      </dgm:prSet>
      <dgm:spPr/>
    </dgm:pt>
    <dgm:pt modelId="{466CE3FD-19C3-4CA6-A88B-8ECAAAE29E4B}" type="pres">
      <dgm:prSet presAssocID="{7DA6CA65-FF49-4842-9AE2-52A28C336588}" presName="Accent4" presStyleCnt="0"/>
      <dgm:spPr/>
    </dgm:pt>
    <dgm:pt modelId="{3D9E5318-69AB-42DD-A367-4C7A5C094CEE}" type="pres">
      <dgm:prSet presAssocID="{7DA6CA65-FF49-4842-9AE2-52A28C336588}" presName="Accent" presStyleLbl="node1" presStyleIdx="0" presStyleCnt="4"/>
      <dgm:spPr/>
    </dgm:pt>
    <dgm:pt modelId="{B97F1B46-0BCF-4775-B939-9B413E5BF327}" type="pres">
      <dgm:prSet presAssocID="{7DA6CA65-FF49-4842-9AE2-52A28C336588}" presName="ParentBackground4" presStyleCnt="0"/>
      <dgm:spPr/>
    </dgm:pt>
    <dgm:pt modelId="{102F6754-E058-4835-9A18-8793586C0BA0}" type="pres">
      <dgm:prSet presAssocID="{7DA6CA65-FF49-4842-9AE2-52A28C336588}" presName="ParentBackground" presStyleLbl="fgAcc1" presStyleIdx="0" presStyleCnt="4"/>
      <dgm:spPr/>
    </dgm:pt>
    <dgm:pt modelId="{5C8E0E68-8718-4FCB-B6EE-03B6C8FAA59C}" type="pres">
      <dgm:prSet presAssocID="{7DA6CA65-FF49-4842-9AE2-52A28C336588}" presName="Parent4" presStyleLbl="revTx" presStyleIdx="0" presStyleCnt="0">
        <dgm:presLayoutVars>
          <dgm:chMax val="1"/>
          <dgm:chPref val="1"/>
          <dgm:bulletEnabled val="1"/>
        </dgm:presLayoutVars>
      </dgm:prSet>
      <dgm:spPr/>
    </dgm:pt>
    <dgm:pt modelId="{7021F99C-8BBF-4961-81C3-138EB4F80F12}" type="pres">
      <dgm:prSet presAssocID="{9629D9E3-6CE3-4B78-8C78-E9A578B28115}" presName="Accent3" presStyleCnt="0"/>
      <dgm:spPr/>
    </dgm:pt>
    <dgm:pt modelId="{4F0120A3-8967-46F9-9C87-BEB7D2004A1E}" type="pres">
      <dgm:prSet presAssocID="{9629D9E3-6CE3-4B78-8C78-E9A578B28115}" presName="Accent" presStyleLbl="node1" presStyleIdx="1" presStyleCnt="4"/>
      <dgm:spPr/>
    </dgm:pt>
    <dgm:pt modelId="{3578F1DE-842D-4281-A7D8-E2BBEBAC9256}" type="pres">
      <dgm:prSet presAssocID="{9629D9E3-6CE3-4B78-8C78-E9A578B28115}" presName="ParentBackground3" presStyleCnt="0"/>
      <dgm:spPr/>
    </dgm:pt>
    <dgm:pt modelId="{A9D29059-0653-4610-AE15-9F80D0BE2012}" type="pres">
      <dgm:prSet presAssocID="{9629D9E3-6CE3-4B78-8C78-E9A578B28115}" presName="ParentBackground" presStyleLbl="fgAcc1" presStyleIdx="1" presStyleCnt="4"/>
      <dgm:spPr/>
    </dgm:pt>
    <dgm:pt modelId="{52127D9D-6C95-4C70-82E9-F643D35D667B}" type="pres">
      <dgm:prSet presAssocID="{9629D9E3-6CE3-4B78-8C78-E9A578B28115}" presName="Parent3" presStyleLbl="revTx" presStyleIdx="0" presStyleCnt="0">
        <dgm:presLayoutVars>
          <dgm:chMax val="1"/>
          <dgm:chPref val="1"/>
          <dgm:bulletEnabled val="1"/>
        </dgm:presLayoutVars>
      </dgm:prSet>
      <dgm:spPr/>
    </dgm:pt>
    <dgm:pt modelId="{9D14A2AE-5390-4366-8FC2-230B4E058C41}" type="pres">
      <dgm:prSet presAssocID="{3A24344F-02C0-46DC-B669-32AF8166DF7A}" presName="Accent2" presStyleCnt="0"/>
      <dgm:spPr/>
    </dgm:pt>
    <dgm:pt modelId="{154A21CD-F9C1-4465-AFD2-31144F3B3E00}" type="pres">
      <dgm:prSet presAssocID="{3A24344F-02C0-46DC-B669-32AF8166DF7A}" presName="Accent" presStyleLbl="node1" presStyleIdx="2" presStyleCnt="4"/>
      <dgm:spPr/>
    </dgm:pt>
    <dgm:pt modelId="{2913711D-D482-41B1-9BE3-055B7CE6E6AC}" type="pres">
      <dgm:prSet presAssocID="{3A24344F-02C0-46DC-B669-32AF8166DF7A}" presName="ParentBackground2" presStyleCnt="0"/>
      <dgm:spPr/>
    </dgm:pt>
    <dgm:pt modelId="{2AA5ECE5-8B87-4853-9CEB-CE224F0139C4}" type="pres">
      <dgm:prSet presAssocID="{3A24344F-02C0-46DC-B669-32AF8166DF7A}" presName="ParentBackground" presStyleLbl="fgAcc1" presStyleIdx="2" presStyleCnt="4"/>
      <dgm:spPr/>
    </dgm:pt>
    <dgm:pt modelId="{90D6A311-697F-4034-8AF3-6676D9D58E5A}" type="pres">
      <dgm:prSet presAssocID="{3A24344F-02C0-46DC-B669-32AF8166DF7A}" presName="Parent2" presStyleLbl="revTx" presStyleIdx="0" presStyleCnt="0">
        <dgm:presLayoutVars>
          <dgm:chMax val="1"/>
          <dgm:chPref val="1"/>
          <dgm:bulletEnabled val="1"/>
        </dgm:presLayoutVars>
      </dgm:prSet>
      <dgm:spPr/>
    </dgm:pt>
    <dgm:pt modelId="{BB48A28E-1E64-4D18-A36F-74CF7A1B8922}" type="pres">
      <dgm:prSet presAssocID="{F6AF819D-0508-4955-892B-86F160AEADB8}" presName="Accent1" presStyleCnt="0"/>
      <dgm:spPr/>
    </dgm:pt>
    <dgm:pt modelId="{E929FA38-005D-417C-975B-E97D7306EF8D}" type="pres">
      <dgm:prSet presAssocID="{F6AF819D-0508-4955-892B-86F160AEADB8}" presName="Accent" presStyleLbl="node1" presStyleIdx="3" presStyleCnt="4"/>
      <dgm:spPr/>
    </dgm:pt>
    <dgm:pt modelId="{F5672F97-11E4-4922-815D-549549D212B8}" type="pres">
      <dgm:prSet presAssocID="{F6AF819D-0508-4955-892B-86F160AEADB8}" presName="ParentBackground1" presStyleCnt="0"/>
      <dgm:spPr/>
    </dgm:pt>
    <dgm:pt modelId="{1619E06B-65F4-4FCD-934C-566BF1A08EAD}" type="pres">
      <dgm:prSet presAssocID="{F6AF819D-0508-4955-892B-86F160AEADB8}" presName="ParentBackground" presStyleLbl="fgAcc1" presStyleIdx="3" presStyleCnt="4"/>
      <dgm:spPr/>
    </dgm:pt>
    <dgm:pt modelId="{01CFE473-83F7-4991-AFD0-663422C0A034}" type="pres">
      <dgm:prSet presAssocID="{F6AF819D-0508-4955-892B-86F160AEADB8}" presName="Parent1" presStyleLbl="revTx" presStyleIdx="0" presStyleCnt="0">
        <dgm:presLayoutVars>
          <dgm:chMax val="1"/>
          <dgm:chPref val="1"/>
          <dgm:bulletEnabled val="1"/>
        </dgm:presLayoutVars>
      </dgm:prSet>
      <dgm:spPr/>
    </dgm:pt>
  </dgm:ptLst>
  <dgm:cxnLst>
    <dgm:cxn modelId="{7F7E1604-590B-4BDD-9368-74FD05B5EF56}" srcId="{CDD6BD31-F8F9-436B-A10F-0E9C5C65177A}" destId="{7DA6CA65-FF49-4842-9AE2-52A28C336588}" srcOrd="3" destOrd="0" parTransId="{0D8D2660-DE85-48E7-AC90-2549B3779166}" sibTransId="{FA985A2E-7EEE-40E8-9A9A-0CA2D2A9B828}"/>
    <dgm:cxn modelId="{0FE53E22-B2BB-40E3-8A94-036857C22332}" srcId="{CDD6BD31-F8F9-436B-A10F-0E9C5C65177A}" destId="{3A24344F-02C0-46DC-B669-32AF8166DF7A}" srcOrd="1" destOrd="0" parTransId="{F438F38F-A302-411B-A5CE-A0B67F606090}" sibTransId="{DDEA50FA-29FB-4D4C-91CF-A274BD37342A}"/>
    <dgm:cxn modelId="{9D256C2A-739B-473B-B04F-D80304FBB716}" type="presOf" srcId="{3A24344F-02C0-46DC-B669-32AF8166DF7A}" destId="{2AA5ECE5-8B87-4853-9CEB-CE224F0139C4}" srcOrd="0" destOrd="0" presId="urn:microsoft.com/office/officeart/2011/layout/CircleProcess"/>
    <dgm:cxn modelId="{0D580632-564D-47CC-A4F7-1E054AEC4FF8}" type="presOf" srcId="{F6AF819D-0508-4955-892B-86F160AEADB8}" destId="{1619E06B-65F4-4FCD-934C-566BF1A08EAD}" srcOrd="0" destOrd="0" presId="urn:microsoft.com/office/officeart/2011/layout/CircleProcess"/>
    <dgm:cxn modelId="{B6390834-1957-4BD3-AB27-885A95F9A86E}" type="presOf" srcId="{9629D9E3-6CE3-4B78-8C78-E9A578B28115}" destId="{52127D9D-6C95-4C70-82E9-F643D35D667B}" srcOrd="1" destOrd="0" presId="urn:microsoft.com/office/officeart/2011/layout/CircleProcess"/>
    <dgm:cxn modelId="{F8694A4D-5E99-44CA-846C-C7F069E019B3}" type="presOf" srcId="{7DA6CA65-FF49-4842-9AE2-52A28C336588}" destId="{5C8E0E68-8718-4FCB-B6EE-03B6C8FAA59C}" srcOrd="1" destOrd="0" presId="urn:microsoft.com/office/officeart/2011/layout/CircleProcess"/>
    <dgm:cxn modelId="{48456C52-3F70-4607-A7A8-11D498262594}" type="presOf" srcId="{7DA6CA65-FF49-4842-9AE2-52A28C336588}" destId="{102F6754-E058-4835-9A18-8793586C0BA0}" srcOrd="0" destOrd="0" presId="urn:microsoft.com/office/officeart/2011/layout/CircleProcess"/>
    <dgm:cxn modelId="{2D02B67B-9B5D-44EE-8BDF-712707EFDBF2}" type="presOf" srcId="{9629D9E3-6CE3-4B78-8C78-E9A578B28115}" destId="{A9D29059-0653-4610-AE15-9F80D0BE2012}" srcOrd="0" destOrd="0" presId="urn:microsoft.com/office/officeart/2011/layout/CircleProcess"/>
    <dgm:cxn modelId="{B2D6C4A5-DA56-4788-813D-00E2D800E135}" type="presOf" srcId="{CDD6BD31-F8F9-436B-A10F-0E9C5C65177A}" destId="{CD8F62A1-0D88-4241-9ACD-21F586F762FE}" srcOrd="0" destOrd="0" presId="urn:microsoft.com/office/officeart/2011/layout/CircleProcess"/>
    <dgm:cxn modelId="{20288BB4-304B-4A28-9A3D-BCEDF1E8BFFD}" type="presOf" srcId="{3A24344F-02C0-46DC-B669-32AF8166DF7A}" destId="{90D6A311-697F-4034-8AF3-6676D9D58E5A}" srcOrd="1" destOrd="0" presId="urn:microsoft.com/office/officeart/2011/layout/CircleProcess"/>
    <dgm:cxn modelId="{8A45B2B4-891D-4F0F-8784-4010F0FDA93E}" srcId="{CDD6BD31-F8F9-436B-A10F-0E9C5C65177A}" destId="{9629D9E3-6CE3-4B78-8C78-E9A578B28115}" srcOrd="2" destOrd="0" parTransId="{FFF30F40-3100-47BB-8058-3AB2CEFAFF45}" sibTransId="{3FE74172-8E0E-4B0D-9420-10A5829BBE89}"/>
    <dgm:cxn modelId="{D17C39C5-A2C6-47D3-92A7-2DB96AB57E3D}" type="presOf" srcId="{F6AF819D-0508-4955-892B-86F160AEADB8}" destId="{01CFE473-83F7-4991-AFD0-663422C0A034}" srcOrd="1" destOrd="0" presId="urn:microsoft.com/office/officeart/2011/layout/CircleProcess"/>
    <dgm:cxn modelId="{A2FB34FB-5503-4374-9128-A023DFB34052}" srcId="{CDD6BD31-F8F9-436B-A10F-0E9C5C65177A}" destId="{F6AF819D-0508-4955-892B-86F160AEADB8}" srcOrd="0" destOrd="0" parTransId="{91C9E62D-465C-430E-A212-0959CFBA0313}" sibTransId="{882C975D-84F1-4877-9DE8-E44B7335829F}"/>
    <dgm:cxn modelId="{9C99B379-82D4-4ABE-BE16-BE4C13C0452C}" type="presParOf" srcId="{CD8F62A1-0D88-4241-9ACD-21F586F762FE}" destId="{466CE3FD-19C3-4CA6-A88B-8ECAAAE29E4B}" srcOrd="0" destOrd="0" presId="urn:microsoft.com/office/officeart/2011/layout/CircleProcess"/>
    <dgm:cxn modelId="{CC7F15F0-DAD8-4538-9A7A-FA11F78ADB22}" type="presParOf" srcId="{466CE3FD-19C3-4CA6-A88B-8ECAAAE29E4B}" destId="{3D9E5318-69AB-42DD-A367-4C7A5C094CEE}" srcOrd="0" destOrd="0" presId="urn:microsoft.com/office/officeart/2011/layout/CircleProcess"/>
    <dgm:cxn modelId="{50B9B684-A5E0-40E6-940E-E55ECE81C131}" type="presParOf" srcId="{CD8F62A1-0D88-4241-9ACD-21F586F762FE}" destId="{B97F1B46-0BCF-4775-B939-9B413E5BF327}" srcOrd="1" destOrd="0" presId="urn:microsoft.com/office/officeart/2011/layout/CircleProcess"/>
    <dgm:cxn modelId="{355E997A-D066-4E64-A733-FD75BB83C039}" type="presParOf" srcId="{B97F1B46-0BCF-4775-B939-9B413E5BF327}" destId="{102F6754-E058-4835-9A18-8793586C0BA0}" srcOrd="0" destOrd="0" presId="urn:microsoft.com/office/officeart/2011/layout/CircleProcess"/>
    <dgm:cxn modelId="{7AEBEBA0-222F-44EA-B728-189178C23DDB}" type="presParOf" srcId="{CD8F62A1-0D88-4241-9ACD-21F586F762FE}" destId="{5C8E0E68-8718-4FCB-B6EE-03B6C8FAA59C}" srcOrd="2" destOrd="0" presId="urn:microsoft.com/office/officeart/2011/layout/CircleProcess"/>
    <dgm:cxn modelId="{BC486422-2232-4A43-94DD-8A60449BE425}" type="presParOf" srcId="{CD8F62A1-0D88-4241-9ACD-21F586F762FE}" destId="{7021F99C-8BBF-4961-81C3-138EB4F80F12}" srcOrd="3" destOrd="0" presId="urn:microsoft.com/office/officeart/2011/layout/CircleProcess"/>
    <dgm:cxn modelId="{5B986ADD-F347-4F43-B24E-EC2864654DF5}" type="presParOf" srcId="{7021F99C-8BBF-4961-81C3-138EB4F80F12}" destId="{4F0120A3-8967-46F9-9C87-BEB7D2004A1E}" srcOrd="0" destOrd="0" presId="urn:microsoft.com/office/officeart/2011/layout/CircleProcess"/>
    <dgm:cxn modelId="{5C443406-000C-4598-B5BA-E291686DD63F}" type="presParOf" srcId="{CD8F62A1-0D88-4241-9ACD-21F586F762FE}" destId="{3578F1DE-842D-4281-A7D8-E2BBEBAC9256}" srcOrd="4" destOrd="0" presId="urn:microsoft.com/office/officeart/2011/layout/CircleProcess"/>
    <dgm:cxn modelId="{3EEE7D0B-4DC7-43A7-8D1C-5A1527C5CDB1}" type="presParOf" srcId="{3578F1DE-842D-4281-A7D8-E2BBEBAC9256}" destId="{A9D29059-0653-4610-AE15-9F80D0BE2012}" srcOrd="0" destOrd="0" presId="urn:microsoft.com/office/officeart/2011/layout/CircleProcess"/>
    <dgm:cxn modelId="{75BE357A-F11A-42CE-8980-1774523D6535}" type="presParOf" srcId="{CD8F62A1-0D88-4241-9ACD-21F586F762FE}" destId="{52127D9D-6C95-4C70-82E9-F643D35D667B}" srcOrd="5" destOrd="0" presId="urn:microsoft.com/office/officeart/2011/layout/CircleProcess"/>
    <dgm:cxn modelId="{FBEF56AB-2108-43D2-8569-09270524CD5B}" type="presParOf" srcId="{CD8F62A1-0D88-4241-9ACD-21F586F762FE}" destId="{9D14A2AE-5390-4366-8FC2-230B4E058C41}" srcOrd="6" destOrd="0" presId="urn:microsoft.com/office/officeart/2011/layout/CircleProcess"/>
    <dgm:cxn modelId="{9F6F0868-4548-4BC2-AF2C-05EEFBD2C431}" type="presParOf" srcId="{9D14A2AE-5390-4366-8FC2-230B4E058C41}" destId="{154A21CD-F9C1-4465-AFD2-31144F3B3E00}" srcOrd="0" destOrd="0" presId="urn:microsoft.com/office/officeart/2011/layout/CircleProcess"/>
    <dgm:cxn modelId="{B06BE9DB-569E-44CB-9EC5-0953CD84B47D}" type="presParOf" srcId="{CD8F62A1-0D88-4241-9ACD-21F586F762FE}" destId="{2913711D-D482-41B1-9BE3-055B7CE6E6AC}" srcOrd="7" destOrd="0" presId="urn:microsoft.com/office/officeart/2011/layout/CircleProcess"/>
    <dgm:cxn modelId="{9A818354-06F9-4A81-9391-C5C4D700F55A}" type="presParOf" srcId="{2913711D-D482-41B1-9BE3-055B7CE6E6AC}" destId="{2AA5ECE5-8B87-4853-9CEB-CE224F0139C4}" srcOrd="0" destOrd="0" presId="urn:microsoft.com/office/officeart/2011/layout/CircleProcess"/>
    <dgm:cxn modelId="{7D605207-E955-4D9E-894E-A8B9AD60CF1A}" type="presParOf" srcId="{CD8F62A1-0D88-4241-9ACD-21F586F762FE}" destId="{90D6A311-697F-4034-8AF3-6676D9D58E5A}" srcOrd="8" destOrd="0" presId="urn:microsoft.com/office/officeart/2011/layout/CircleProcess"/>
    <dgm:cxn modelId="{B0A10849-3D06-4E05-BAD7-6658616033EA}" type="presParOf" srcId="{CD8F62A1-0D88-4241-9ACD-21F586F762FE}" destId="{BB48A28E-1E64-4D18-A36F-74CF7A1B8922}" srcOrd="9" destOrd="0" presId="urn:microsoft.com/office/officeart/2011/layout/CircleProcess"/>
    <dgm:cxn modelId="{4209081A-F28E-4E37-A2BA-CE55359E6C1E}" type="presParOf" srcId="{BB48A28E-1E64-4D18-A36F-74CF7A1B8922}" destId="{E929FA38-005D-417C-975B-E97D7306EF8D}" srcOrd="0" destOrd="0" presId="urn:microsoft.com/office/officeart/2011/layout/CircleProcess"/>
    <dgm:cxn modelId="{D869C478-DDC8-4151-A383-3496B6299919}" type="presParOf" srcId="{CD8F62A1-0D88-4241-9ACD-21F586F762FE}" destId="{F5672F97-11E4-4922-815D-549549D212B8}" srcOrd="10" destOrd="0" presId="urn:microsoft.com/office/officeart/2011/layout/CircleProcess"/>
    <dgm:cxn modelId="{B770B712-1E72-4544-9D71-CE1C06F955A6}" type="presParOf" srcId="{F5672F97-11E4-4922-815D-549549D212B8}" destId="{1619E06B-65F4-4FCD-934C-566BF1A08EAD}" srcOrd="0" destOrd="0" presId="urn:microsoft.com/office/officeart/2011/layout/CircleProcess"/>
    <dgm:cxn modelId="{807230BB-A621-4E9B-9600-41779DE7A35C}" type="presParOf" srcId="{CD8F62A1-0D88-4241-9ACD-21F586F762FE}" destId="{01CFE473-83F7-4991-AFD0-663422C0A034}"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E449EC-9A01-4055-85B2-CD8DC41763E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4EA9A78-19CF-4299-BDE8-E4CE6CC39077}">
      <dgm:prSet phldrT="[Text]"/>
      <dgm:spPr/>
      <dgm:t>
        <a:bodyPr/>
        <a:lstStyle/>
        <a:p>
          <a:r>
            <a:rPr lang="en-US" dirty="0"/>
            <a:t>Food &amp; energy security</a:t>
          </a:r>
        </a:p>
      </dgm:t>
    </dgm:pt>
    <dgm:pt modelId="{88A33877-6B65-441A-BF50-59E02758E680}" type="parTrans" cxnId="{5312EAA1-A371-4D75-B3D5-A733469CD1D6}">
      <dgm:prSet/>
      <dgm:spPr/>
      <dgm:t>
        <a:bodyPr/>
        <a:lstStyle/>
        <a:p>
          <a:endParaRPr lang="en-US"/>
        </a:p>
      </dgm:t>
    </dgm:pt>
    <dgm:pt modelId="{E23099C9-687E-44DC-BE0D-38D81335B71C}" type="sibTrans" cxnId="{5312EAA1-A371-4D75-B3D5-A733469CD1D6}">
      <dgm:prSet/>
      <dgm:spPr/>
      <dgm:t>
        <a:bodyPr/>
        <a:lstStyle/>
        <a:p>
          <a:endParaRPr lang="en-US"/>
        </a:p>
      </dgm:t>
    </dgm:pt>
    <dgm:pt modelId="{D83FAA66-77D7-4FFB-A697-FE9DA32A04A6}">
      <dgm:prSet phldrT="[Text]"/>
      <dgm:spPr/>
      <dgm:t>
        <a:bodyPr/>
        <a:lstStyle/>
        <a:p>
          <a:r>
            <a:rPr lang="en-US" dirty="0"/>
            <a:t>Economic Stability</a:t>
          </a:r>
        </a:p>
      </dgm:t>
    </dgm:pt>
    <dgm:pt modelId="{A9826678-1CDF-46C9-8103-7FC37CA0BA3D}" type="parTrans" cxnId="{765287F6-FBF2-4EFC-8DB0-0DDE775CA4DB}">
      <dgm:prSet/>
      <dgm:spPr/>
      <dgm:t>
        <a:bodyPr/>
        <a:lstStyle/>
        <a:p>
          <a:endParaRPr lang="en-US"/>
        </a:p>
      </dgm:t>
    </dgm:pt>
    <dgm:pt modelId="{251DCD0A-425C-4223-AE14-47381A45CAB0}" type="sibTrans" cxnId="{765287F6-FBF2-4EFC-8DB0-0DDE775CA4DB}">
      <dgm:prSet/>
      <dgm:spPr/>
      <dgm:t>
        <a:bodyPr/>
        <a:lstStyle/>
        <a:p>
          <a:endParaRPr lang="en-US"/>
        </a:p>
      </dgm:t>
    </dgm:pt>
    <dgm:pt modelId="{775FA0E5-CDB5-4D0C-8BAF-3FC6662EEBAA}">
      <dgm:prSet phldrT="[Text]"/>
      <dgm:spPr/>
      <dgm:t>
        <a:bodyPr/>
        <a:lstStyle/>
        <a:p>
          <a:r>
            <a:rPr lang="en-US" dirty="0"/>
            <a:t>Neighborhood &amp; Physical Environment</a:t>
          </a:r>
        </a:p>
      </dgm:t>
    </dgm:pt>
    <dgm:pt modelId="{9412A103-37AE-4FE4-8933-40296CBA94A8}" type="parTrans" cxnId="{836956CA-EEB1-41A7-B41A-DACC009E118B}">
      <dgm:prSet/>
      <dgm:spPr/>
      <dgm:t>
        <a:bodyPr/>
        <a:lstStyle/>
        <a:p>
          <a:endParaRPr lang="en-US"/>
        </a:p>
      </dgm:t>
    </dgm:pt>
    <dgm:pt modelId="{D6EC8DF5-2355-4F50-9208-8C9E880F3440}" type="sibTrans" cxnId="{836956CA-EEB1-41A7-B41A-DACC009E118B}">
      <dgm:prSet/>
      <dgm:spPr/>
      <dgm:t>
        <a:bodyPr/>
        <a:lstStyle/>
        <a:p>
          <a:endParaRPr lang="en-US"/>
        </a:p>
      </dgm:t>
    </dgm:pt>
    <dgm:pt modelId="{6B2B1DB9-FB90-4844-9BCF-27C7D76CE02D}">
      <dgm:prSet phldrT="[Text]"/>
      <dgm:spPr/>
      <dgm:t>
        <a:bodyPr/>
        <a:lstStyle/>
        <a:p>
          <a:r>
            <a:rPr lang="en-US" dirty="0"/>
            <a:t>Community &amp; Social Context</a:t>
          </a:r>
        </a:p>
      </dgm:t>
    </dgm:pt>
    <dgm:pt modelId="{88C0F6A5-909A-4DF4-8B12-F6E7BE227C4F}" type="parTrans" cxnId="{A9FCBA9B-C5B4-47C2-BD35-972F0806FD8F}">
      <dgm:prSet/>
      <dgm:spPr/>
      <dgm:t>
        <a:bodyPr/>
        <a:lstStyle/>
        <a:p>
          <a:endParaRPr lang="en-US"/>
        </a:p>
      </dgm:t>
    </dgm:pt>
    <dgm:pt modelId="{8C9DF0D6-6BCC-4C46-A9D0-F870291161F1}" type="sibTrans" cxnId="{A9FCBA9B-C5B4-47C2-BD35-972F0806FD8F}">
      <dgm:prSet/>
      <dgm:spPr/>
      <dgm:t>
        <a:bodyPr/>
        <a:lstStyle/>
        <a:p>
          <a:endParaRPr lang="en-US"/>
        </a:p>
      </dgm:t>
    </dgm:pt>
    <dgm:pt modelId="{D7E5658E-FD4E-4C73-B99C-84199EC7AF55}">
      <dgm:prSet phldrT="[Text]"/>
      <dgm:spPr/>
      <dgm:t>
        <a:bodyPr/>
        <a:lstStyle/>
        <a:p>
          <a:r>
            <a:rPr lang="en-US" dirty="0"/>
            <a:t>Education</a:t>
          </a:r>
        </a:p>
      </dgm:t>
    </dgm:pt>
    <dgm:pt modelId="{4C6AD5C6-CB1F-41B4-A338-E1397ED2433F}" type="parTrans" cxnId="{096D023B-E4B3-4116-AAC6-8ABEE86E87E1}">
      <dgm:prSet/>
      <dgm:spPr/>
      <dgm:t>
        <a:bodyPr/>
        <a:lstStyle/>
        <a:p>
          <a:endParaRPr lang="en-US"/>
        </a:p>
      </dgm:t>
    </dgm:pt>
    <dgm:pt modelId="{C4417DE4-8813-4D02-9C1C-11BC586AA071}" type="sibTrans" cxnId="{096D023B-E4B3-4116-AAC6-8ABEE86E87E1}">
      <dgm:prSet/>
      <dgm:spPr/>
      <dgm:t>
        <a:bodyPr/>
        <a:lstStyle/>
        <a:p>
          <a:endParaRPr lang="en-US"/>
        </a:p>
      </dgm:t>
    </dgm:pt>
    <dgm:pt modelId="{2327E55A-39B6-406F-8EF2-5F3967036686}">
      <dgm:prSet phldrT="[Text]"/>
      <dgm:spPr/>
      <dgm:t>
        <a:bodyPr/>
        <a:lstStyle/>
        <a:p>
          <a:r>
            <a:rPr lang="en-US" dirty="0"/>
            <a:t>Healthcare Access &amp; Quality</a:t>
          </a:r>
        </a:p>
      </dgm:t>
    </dgm:pt>
    <dgm:pt modelId="{945ADEA2-5BD0-413F-A078-C43C38EF2FD4}" type="parTrans" cxnId="{4AEE1B98-24E4-4CAA-8B04-A61DEA0A41FB}">
      <dgm:prSet/>
      <dgm:spPr/>
      <dgm:t>
        <a:bodyPr/>
        <a:lstStyle/>
        <a:p>
          <a:endParaRPr lang="en-US"/>
        </a:p>
      </dgm:t>
    </dgm:pt>
    <dgm:pt modelId="{A319567B-FD53-46BB-897E-783C9C1281FE}" type="sibTrans" cxnId="{4AEE1B98-24E4-4CAA-8B04-A61DEA0A41FB}">
      <dgm:prSet/>
      <dgm:spPr/>
      <dgm:t>
        <a:bodyPr/>
        <a:lstStyle/>
        <a:p>
          <a:endParaRPr lang="en-US"/>
        </a:p>
      </dgm:t>
    </dgm:pt>
    <dgm:pt modelId="{AE78CC5D-D865-4E2B-AEE3-F61EAAB372B7}" type="pres">
      <dgm:prSet presAssocID="{6FE449EC-9A01-4055-85B2-CD8DC41763EE}" presName="Name0" presStyleCnt="0">
        <dgm:presLayoutVars>
          <dgm:chMax val="11"/>
          <dgm:chPref val="11"/>
          <dgm:dir/>
          <dgm:resizeHandles/>
        </dgm:presLayoutVars>
      </dgm:prSet>
      <dgm:spPr/>
    </dgm:pt>
    <dgm:pt modelId="{C9C648EE-06CD-43EF-98EB-87E5B4D7B5B3}" type="pres">
      <dgm:prSet presAssocID="{2327E55A-39B6-406F-8EF2-5F3967036686}" presName="Accent6" presStyleCnt="0"/>
      <dgm:spPr/>
    </dgm:pt>
    <dgm:pt modelId="{483A0620-0EA7-4063-8229-A60BE46AE7E9}" type="pres">
      <dgm:prSet presAssocID="{2327E55A-39B6-406F-8EF2-5F3967036686}" presName="Accent" presStyleLbl="node1" presStyleIdx="0" presStyleCnt="6"/>
      <dgm:spPr/>
    </dgm:pt>
    <dgm:pt modelId="{B18C2089-9897-4A46-A099-583E798B999D}" type="pres">
      <dgm:prSet presAssocID="{2327E55A-39B6-406F-8EF2-5F3967036686}" presName="ParentBackground6" presStyleCnt="0"/>
      <dgm:spPr/>
    </dgm:pt>
    <dgm:pt modelId="{26B2DE7C-B41E-42AB-9918-3EE3488DEA5B}" type="pres">
      <dgm:prSet presAssocID="{2327E55A-39B6-406F-8EF2-5F3967036686}" presName="ParentBackground" presStyleLbl="fgAcc1" presStyleIdx="0" presStyleCnt="6"/>
      <dgm:spPr/>
    </dgm:pt>
    <dgm:pt modelId="{3B7170B6-50F4-4E3E-9485-BCB389887361}" type="pres">
      <dgm:prSet presAssocID="{2327E55A-39B6-406F-8EF2-5F3967036686}" presName="Parent6" presStyleLbl="revTx" presStyleIdx="0" presStyleCnt="0">
        <dgm:presLayoutVars>
          <dgm:chMax val="1"/>
          <dgm:chPref val="1"/>
          <dgm:bulletEnabled val="1"/>
        </dgm:presLayoutVars>
      </dgm:prSet>
      <dgm:spPr/>
    </dgm:pt>
    <dgm:pt modelId="{1C636FA7-030A-4BF9-918C-3E60A1FA23A3}" type="pres">
      <dgm:prSet presAssocID="{D7E5658E-FD4E-4C73-B99C-84199EC7AF55}" presName="Accent5" presStyleCnt="0"/>
      <dgm:spPr/>
    </dgm:pt>
    <dgm:pt modelId="{B2C5ED56-5BDC-4AC5-9A7E-6C9F0F1797F0}" type="pres">
      <dgm:prSet presAssocID="{D7E5658E-FD4E-4C73-B99C-84199EC7AF55}" presName="Accent" presStyleLbl="node1" presStyleIdx="1" presStyleCnt="6"/>
      <dgm:spPr/>
    </dgm:pt>
    <dgm:pt modelId="{434E512B-656A-4058-A128-33FB78525CFC}" type="pres">
      <dgm:prSet presAssocID="{D7E5658E-FD4E-4C73-B99C-84199EC7AF55}" presName="ParentBackground5" presStyleCnt="0"/>
      <dgm:spPr/>
    </dgm:pt>
    <dgm:pt modelId="{43BADC4D-FA01-43C5-A581-3A84C1113F18}" type="pres">
      <dgm:prSet presAssocID="{D7E5658E-FD4E-4C73-B99C-84199EC7AF55}" presName="ParentBackground" presStyleLbl="fgAcc1" presStyleIdx="1" presStyleCnt="6"/>
      <dgm:spPr/>
    </dgm:pt>
    <dgm:pt modelId="{AC375ABC-D098-461E-AD8A-09016274FDB5}" type="pres">
      <dgm:prSet presAssocID="{D7E5658E-FD4E-4C73-B99C-84199EC7AF55}" presName="Parent5" presStyleLbl="revTx" presStyleIdx="0" presStyleCnt="0">
        <dgm:presLayoutVars>
          <dgm:chMax val="1"/>
          <dgm:chPref val="1"/>
          <dgm:bulletEnabled val="1"/>
        </dgm:presLayoutVars>
      </dgm:prSet>
      <dgm:spPr/>
    </dgm:pt>
    <dgm:pt modelId="{94A12A2E-F46D-4D17-A332-9B1E4A6FEFC1}" type="pres">
      <dgm:prSet presAssocID="{6B2B1DB9-FB90-4844-9BCF-27C7D76CE02D}" presName="Accent4" presStyleCnt="0"/>
      <dgm:spPr/>
    </dgm:pt>
    <dgm:pt modelId="{D6DE0E94-D756-4C36-AF38-952714C55594}" type="pres">
      <dgm:prSet presAssocID="{6B2B1DB9-FB90-4844-9BCF-27C7D76CE02D}" presName="Accent" presStyleLbl="node1" presStyleIdx="2" presStyleCnt="6"/>
      <dgm:spPr/>
    </dgm:pt>
    <dgm:pt modelId="{10B23407-19D4-4073-BB00-1903FEA35082}" type="pres">
      <dgm:prSet presAssocID="{6B2B1DB9-FB90-4844-9BCF-27C7D76CE02D}" presName="ParentBackground4" presStyleCnt="0"/>
      <dgm:spPr/>
    </dgm:pt>
    <dgm:pt modelId="{30FE2DEE-73CB-462E-AAAB-9650F0C9A89E}" type="pres">
      <dgm:prSet presAssocID="{6B2B1DB9-FB90-4844-9BCF-27C7D76CE02D}" presName="ParentBackground" presStyleLbl="fgAcc1" presStyleIdx="2" presStyleCnt="6" custLinFactNeighborX="-907"/>
      <dgm:spPr/>
    </dgm:pt>
    <dgm:pt modelId="{DABC4DC0-E7BB-43FC-821B-2F858D703DDD}" type="pres">
      <dgm:prSet presAssocID="{6B2B1DB9-FB90-4844-9BCF-27C7D76CE02D}" presName="Parent4" presStyleLbl="revTx" presStyleIdx="0" presStyleCnt="0">
        <dgm:presLayoutVars>
          <dgm:chMax val="1"/>
          <dgm:chPref val="1"/>
          <dgm:bulletEnabled val="1"/>
        </dgm:presLayoutVars>
      </dgm:prSet>
      <dgm:spPr/>
    </dgm:pt>
    <dgm:pt modelId="{0A8A508A-A028-4CD9-A08C-CA7FE9C9F9E6}" type="pres">
      <dgm:prSet presAssocID="{775FA0E5-CDB5-4D0C-8BAF-3FC6662EEBAA}" presName="Accent3" presStyleCnt="0"/>
      <dgm:spPr/>
    </dgm:pt>
    <dgm:pt modelId="{E8ED6FD4-3249-47E1-8D10-9E3FC02C16B6}" type="pres">
      <dgm:prSet presAssocID="{775FA0E5-CDB5-4D0C-8BAF-3FC6662EEBAA}" presName="Accent" presStyleLbl="node1" presStyleIdx="3" presStyleCnt="6"/>
      <dgm:spPr/>
    </dgm:pt>
    <dgm:pt modelId="{5F29C54C-EFC6-44A1-9DB6-3D6C7CE98671}" type="pres">
      <dgm:prSet presAssocID="{775FA0E5-CDB5-4D0C-8BAF-3FC6662EEBAA}" presName="ParentBackground3" presStyleCnt="0"/>
      <dgm:spPr/>
    </dgm:pt>
    <dgm:pt modelId="{6BA2463C-F35A-4E6C-B5EB-1F0ECA2E2D51}" type="pres">
      <dgm:prSet presAssocID="{775FA0E5-CDB5-4D0C-8BAF-3FC6662EEBAA}" presName="ParentBackground" presStyleLbl="fgAcc1" presStyleIdx="3" presStyleCnt="6"/>
      <dgm:spPr/>
    </dgm:pt>
    <dgm:pt modelId="{366E1CB7-C62C-487F-80B9-CF08FA429459}" type="pres">
      <dgm:prSet presAssocID="{775FA0E5-CDB5-4D0C-8BAF-3FC6662EEBAA}" presName="Parent3" presStyleLbl="revTx" presStyleIdx="0" presStyleCnt="0">
        <dgm:presLayoutVars>
          <dgm:chMax val="1"/>
          <dgm:chPref val="1"/>
          <dgm:bulletEnabled val="1"/>
        </dgm:presLayoutVars>
      </dgm:prSet>
      <dgm:spPr/>
    </dgm:pt>
    <dgm:pt modelId="{97DEBBCD-B935-47EE-AA53-A1B8D5232921}" type="pres">
      <dgm:prSet presAssocID="{D83FAA66-77D7-4FFB-A697-FE9DA32A04A6}" presName="Accent2" presStyleCnt="0"/>
      <dgm:spPr/>
    </dgm:pt>
    <dgm:pt modelId="{005372A8-B800-4159-BA93-AB191D4225CA}" type="pres">
      <dgm:prSet presAssocID="{D83FAA66-77D7-4FFB-A697-FE9DA32A04A6}" presName="Accent" presStyleLbl="node1" presStyleIdx="4" presStyleCnt="6"/>
      <dgm:spPr/>
    </dgm:pt>
    <dgm:pt modelId="{ADA8C14D-28A0-443E-9205-020A090613FE}" type="pres">
      <dgm:prSet presAssocID="{D83FAA66-77D7-4FFB-A697-FE9DA32A04A6}" presName="ParentBackground2" presStyleCnt="0"/>
      <dgm:spPr/>
    </dgm:pt>
    <dgm:pt modelId="{5AE60AD2-04AE-47D3-8085-F8D1A756914D}" type="pres">
      <dgm:prSet presAssocID="{D83FAA66-77D7-4FFB-A697-FE9DA32A04A6}" presName="ParentBackground" presStyleLbl="fgAcc1" presStyleIdx="4" presStyleCnt="6"/>
      <dgm:spPr/>
    </dgm:pt>
    <dgm:pt modelId="{8325AA53-68B3-41E0-B38C-F57873B524C4}" type="pres">
      <dgm:prSet presAssocID="{D83FAA66-77D7-4FFB-A697-FE9DA32A04A6}" presName="Parent2" presStyleLbl="revTx" presStyleIdx="0" presStyleCnt="0">
        <dgm:presLayoutVars>
          <dgm:chMax val="1"/>
          <dgm:chPref val="1"/>
          <dgm:bulletEnabled val="1"/>
        </dgm:presLayoutVars>
      </dgm:prSet>
      <dgm:spPr/>
    </dgm:pt>
    <dgm:pt modelId="{3A1A2E54-CB7D-41C8-BF50-3F7859247ADA}" type="pres">
      <dgm:prSet presAssocID="{44EA9A78-19CF-4299-BDE8-E4CE6CC39077}" presName="Accent1" presStyleCnt="0"/>
      <dgm:spPr/>
    </dgm:pt>
    <dgm:pt modelId="{9148A923-0508-4DA5-8027-9A0927B465CE}" type="pres">
      <dgm:prSet presAssocID="{44EA9A78-19CF-4299-BDE8-E4CE6CC39077}" presName="Accent" presStyleLbl="node1" presStyleIdx="5" presStyleCnt="6"/>
      <dgm:spPr/>
    </dgm:pt>
    <dgm:pt modelId="{CE812677-665A-463E-AE93-228153F2EDE9}" type="pres">
      <dgm:prSet presAssocID="{44EA9A78-19CF-4299-BDE8-E4CE6CC39077}" presName="ParentBackground1" presStyleCnt="0"/>
      <dgm:spPr/>
    </dgm:pt>
    <dgm:pt modelId="{69F176ED-CB53-4019-A2F4-9F9BABD3DF8D}" type="pres">
      <dgm:prSet presAssocID="{44EA9A78-19CF-4299-BDE8-E4CE6CC39077}" presName="ParentBackground" presStyleLbl="fgAcc1" presStyleIdx="5" presStyleCnt="6"/>
      <dgm:spPr/>
    </dgm:pt>
    <dgm:pt modelId="{78E423CE-0435-446A-A0ED-65BE7FE4B470}" type="pres">
      <dgm:prSet presAssocID="{44EA9A78-19CF-4299-BDE8-E4CE6CC39077}" presName="Parent1" presStyleLbl="revTx" presStyleIdx="0" presStyleCnt="0">
        <dgm:presLayoutVars>
          <dgm:chMax val="1"/>
          <dgm:chPref val="1"/>
          <dgm:bulletEnabled val="1"/>
        </dgm:presLayoutVars>
      </dgm:prSet>
      <dgm:spPr/>
    </dgm:pt>
  </dgm:ptLst>
  <dgm:cxnLst>
    <dgm:cxn modelId="{91A7DD0E-9F2E-499F-973F-F1C7870AD56A}" type="presOf" srcId="{D7E5658E-FD4E-4C73-B99C-84199EC7AF55}" destId="{43BADC4D-FA01-43C5-A581-3A84C1113F18}" srcOrd="0" destOrd="0" presId="urn:microsoft.com/office/officeart/2011/layout/CircleProcess"/>
    <dgm:cxn modelId="{78368F13-AD78-4ECE-B4F8-70E5AB21E37C}" type="presOf" srcId="{2327E55A-39B6-406F-8EF2-5F3967036686}" destId="{26B2DE7C-B41E-42AB-9918-3EE3488DEA5B}" srcOrd="0" destOrd="0" presId="urn:microsoft.com/office/officeart/2011/layout/CircleProcess"/>
    <dgm:cxn modelId="{17BFB931-B10C-467F-B1A4-DAE8A69E8DA7}" type="presOf" srcId="{44EA9A78-19CF-4299-BDE8-E4CE6CC39077}" destId="{78E423CE-0435-446A-A0ED-65BE7FE4B470}" srcOrd="1" destOrd="0" presId="urn:microsoft.com/office/officeart/2011/layout/CircleProcess"/>
    <dgm:cxn modelId="{096D023B-E4B3-4116-AAC6-8ABEE86E87E1}" srcId="{6FE449EC-9A01-4055-85B2-CD8DC41763EE}" destId="{D7E5658E-FD4E-4C73-B99C-84199EC7AF55}" srcOrd="4" destOrd="0" parTransId="{4C6AD5C6-CB1F-41B4-A338-E1397ED2433F}" sibTransId="{C4417DE4-8813-4D02-9C1C-11BC586AA071}"/>
    <dgm:cxn modelId="{C8F59C6A-B1F9-4829-A76B-F2FE648CDF4D}" type="presOf" srcId="{775FA0E5-CDB5-4D0C-8BAF-3FC6662EEBAA}" destId="{6BA2463C-F35A-4E6C-B5EB-1F0ECA2E2D51}" srcOrd="0" destOrd="0" presId="urn:microsoft.com/office/officeart/2011/layout/CircleProcess"/>
    <dgm:cxn modelId="{5198DF6E-BB56-41B2-8CB5-B81CD5BC21BD}" type="presOf" srcId="{D83FAA66-77D7-4FFB-A697-FE9DA32A04A6}" destId="{5AE60AD2-04AE-47D3-8085-F8D1A756914D}" srcOrd="0" destOrd="0" presId="urn:microsoft.com/office/officeart/2011/layout/CircleProcess"/>
    <dgm:cxn modelId="{4AEE1B98-24E4-4CAA-8B04-A61DEA0A41FB}" srcId="{6FE449EC-9A01-4055-85B2-CD8DC41763EE}" destId="{2327E55A-39B6-406F-8EF2-5F3967036686}" srcOrd="5" destOrd="0" parTransId="{945ADEA2-5BD0-413F-A078-C43C38EF2FD4}" sibTransId="{A319567B-FD53-46BB-897E-783C9C1281FE}"/>
    <dgm:cxn modelId="{A9FCBA9B-C5B4-47C2-BD35-972F0806FD8F}" srcId="{6FE449EC-9A01-4055-85B2-CD8DC41763EE}" destId="{6B2B1DB9-FB90-4844-9BCF-27C7D76CE02D}" srcOrd="3" destOrd="0" parTransId="{88C0F6A5-909A-4DF4-8B12-F6E7BE227C4F}" sibTransId="{8C9DF0D6-6BCC-4C46-A9D0-F870291161F1}"/>
    <dgm:cxn modelId="{B3C2B09C-EE07-4EE3-A084-FDB3ACDA9DE8}" type="presOf" srcId="{6B2B1DB9-FB90-4844-9BCF-27C7D76CE02D}" destId="{DABC4DC0-E7BB-43FC-821B-2F858D703DDD}" srcOrd="1" destOrd="0" presId="urn:microsoft.com/office/officeart/2011/layout/CircleProcess"/>
    <dgm:cxn modelId="{5312EAA1-A371-4D75-B3D5-A733469CD1D6}" srcId="{6FE449EC-9A01-4055-85B2-CD8DC41763EE}" destId="{44EA9A78-19CF-4299-BDE8-E4CE6CC39077}" srcOrd="0" destOrd="0" parTransId="{88A33877-6B65-441A-BF50-59E02758E680}" sibTransId="{E23099C9-687E-44DC-BE0D-38D81335B71C}"/>
    <dgm:cxn modelId="{587A72A3-7C53-483C-A4C5-03700444C6B0}" type="presOf" srcId="{2327E55A-39B6-406F-8EF2-5F3967036686}" destId="{3B7170B6-50F4-4E3E-9485-BCB389887361}" srcOrd="1" destOrd="0" presId="urn:microsoft.com/office/officeart/2011/layout/CircleProcess"/>
    <dgm:cxn modelId="{AF9718B4-BA1C-4FDC-9B96-39AE3D781136}" type="presOf" srcId="{D7E5658E-FD4E-4C73-B99C-84199EC7AF55}" destId="{AC375ABC-D098-461E-AD8A-09016274FDB5}" srcOrd="1" destOrd="0" presId="urn:microsoft.com/office/officeart/2011/layout/CircleProcess"/>
    <dgm:cxn modelId="{F9F55FBC-A5D9-4282-B5FC-CE125FF92240}" type="presOf" srcId="{6FE449EC-9A01-4055-85B2-CD8DC41763EE}" destId="{AE78CC5D-D865-4E2B-AEE3-F61EAAB372B7}" srcOrd="0" destOrd="0" presId="urn:microsoft.com/office/officeart/2011/layout/CircleProcess"/>
    <dgm:cxn modelId="{836956CA-EEB1-41A7-B41A-DACC009E118B}" srcId="{6FE449EC-9A01-4055-85B2-CD8DC41763EE}" destId="{775FA0E5-CDB5-4D0C-8BAF-3FC6662EEBAA}" srcOrd="2" destOrd="0" parTransId="{9412A103-37AE-4FE4-8933-40296CBA94A8}" sibTransId="{D6EC8DF5-2355-4F50-9208-8C9E880F3440}"/>
    <dgm:cxn modelId="{A511B6D9-93B7-4F21-AD00-D9483989B33D}" type="presOf" srcId="{D83FAA66-77D7-4FFB-A697-FE9DA32A04A6}" destId="{8325AA53-68B3-41E0-B38C-F57873B524C4}" srcOrd="1" destOrd="0" presId="urn:microsoft.com/office/officeart/2011/layout/CircleProcess"/>
    <dgm:cxn modelId="{5EA596DA-11AE-45D8-AC1E-945B750567ED}" type="presOf" srcId="{44EA9A78-19CF-4299-BDE8-E4CE6CC39077}" destId="{69F176ED-CB53-4019-A2F4-9F9BABD3DF8D}" srcOrd="0" destOrd="0" presId="urn:microsoft.com/office/officeart/2011/layout/CircleProcess"/>
    <dgm:cxn modelId="{9DA213E4-8B01-4B6C-B831-DDA2ACC9C431}" type="presOf" srcId="{6B2B1DB9-FB90-4844-9BCF-27C7D76CE02D}" destId="{30FE2DEE-73CB-462E-AAAB-9650F0C9A89E}" srcOrd="0" destOrd="0" presId="urn:microsoft.com/office/officeart/2011/layout/CircleProcess"/>
    <dgm:cxn modelId="{39142EF3-B497-4128-95AE-06040D055E5E}" type="presOf" srcId="{775FA0E5-CDB5-4D0C-8BAF-3FC6662EEBAA}" destId="{366E1CB7-C62C-487F-80B9-CF08FA429459}" srcOrd="1" destOrd="0" presId="urn:microsoft.com/office/officeart/2011/layout/CircleProcess"/>
    <dgm:cxn modelId="{765287F6-FBF2-4EFC-8DB0-0DDE775CA4DB}" srcId="{6FE449EC-9A01-4055-85B2-CD8DC41763EE}" destId="{D83FAA66-77D7-4FFB-A697-FE9DA32A04A6}" srcOrd="1" destOrd="0" parTransId="{A9826678-1CDF-46C9-8103-7FC37CA0BA3D}" sibTransId="{251DCD0A-425C-4223-AE14-47381A45CAB0}"/>
    <dgm:cxn modelId="{DB8A30F4-F20E-438B-B8D6-F5BC61224559}" type="presParOf" srcId="{AE78CC5D-D865-4E2B-AEE3-F61EAAB372B7}" destId="{C9C648EE-06CD-43EF-98EB-87E5B4D7B5B3}" srcOrd="0" destOrd="0" presId="urn:microsoft.com/office/officeart/2011/layout/CircleProcess"/>
    <dgm:cxn modelId="{8DEB3FD8-992A-4730-911A-0E5776BB86DA}" type="presParOf" srcId="{C9C648EE-06CD-43EF-98EB-87E5B4D7B5B3}" destId="{483A0620-0EA7-4063-8229-A60BE46AE7E9}" srcOrd="0" destOrd="0" presId="urn:microsoft.com/office/officeart/2011/layout/CircleProcess"/>
    <dgm:cxn modelId="{03E2F482-F717-4DC1-A998-854AAF9AE508}" type="presParOf" srcId="{AE78CC5D-D865-4E2B-AEE3-F61EAAB372B7}" destId="{B18C2089-9897-4A46-A099-583E798B999D}" srcOrd="1" destOrd="0" presId="urn:microsoft.com/office/officeart/2011/layout/CircleProcess"/>
    <dgm:cxn modelId="{316D7278-89B5-43C3-A16B-192F1838245D}" type="presParOf" srcId="{B18C2089-9897-4A46-A099-583E798B999D}" destId="{26B2DE7C-B41E-42AB-9918-3EE3488DEA5B}" srcOrd="0" destOrd="0" presId="urn:microsoft.com/office/officeart/2011/layout/CircleProcess"/>
    <dgm:cxn modelId="{DB11392A-C419-4EFA-A88E-142E397BD6E4}" type="presParOf" srcId="{AE78CC5D-D865-4E2B-AEE3-F61EAAB372B7}" destId="{3B7170B6-50F4-4E3E-9485-BCB389887361}" srcOrd="2" destOrd="0" presId="urn:microsoft.com/office/officeart/2011/layout/CircleProcess"/>
    <dgm:cxn modelId="{21E4A625-E620-4BB5-91F9-0B877F023C87}" type="presParOf" srcId="{AE78CC5D-D865-4E2B-AEE3-F61EAAB372B7}" destId="{1C636FA7-030A-4BF9-918C-3E60A1FA23A3}" srcOrd="3" destOrd="0" presId="urn:microsoft.com/office/officeart/2011/layout/CircleProcess"/>
    <dgm:cxn modelId="{50D3A976-7908-483E-8229-31E4F046DDC5}" type="presParOf" srcId="{1C636FA7-030A-4BF9-918C-3E60A1FA23A3}" destId="{B2C5ED56-5BDC-4AC5-9A7E-6C9F0F1797F0}" srcOrd="0" destOrd="0" presId="urn:microsoft.com/office/officeart/2011/layout/CircleProcess"/>
    <dgm:cxn modelId="{5BD9741B-63E4-43C6-AAE4-B1CCEC0B1E20}" type="presParOf" srcId="{AE78CC5D-D865-4E2B-AEE3-F61EAAB372B7}" destId="{434E512B-656A-4058-A128-33FB78525CFC}" srcOrd="4" destOrd="0" presId="urn:microsoft.com/office/officeart/2011/layout/CircleProcess"/>
    <dgm:cxn modelId="{E2DE4C3F-B5EC-479B-B438-5A3B0E641766}" type="presParOf" srcId="{434E512B-656A-4058-A128-33FB78525CFC}" destId="{43BADC4D-FA01-43C5-A581-3A84C1113F18}" srcOrd="0" destOrd="0" presId="urn:microsoft.com/office/officeart/2011/layout/CircleProcess"/>
    <dgm:cxn modelId="{A73D7E29-2FF7-4ADE-910E-79405881B1E9}" type="presParOf" srcId="{AE78CC5D-D865-4E2B-AEE3-F61EAAB372B7}" destId="{AC375ABC-D098-461E-AD8A-09016274FDB5}" srcOrd="5" destOrd="0" presId="urn:microsoft.com/office/officeart/2011/layout/CircleProcess"/>
    <dgm:cxn modelId="{8BE2A164-BB1F-449B-B8A8-7F2B12CAB49F}" type="presParOf" srcId="{AE78CC5D-D865-4E2B-AEE3-F61EAAB372B7}" destId="{94A12A2E-F46D-4D17-A332-9B1E4A6FEFC1}" srcOrd="6" destOrd="0" presId="urn:microsoft.com/office/officeart/2011/layout/CircleProcess"/>
    <dgm:cxn modelId="{0FC0FE20-5D28-4877-AE17-74A82A9B58DA}" type="presParOf" srcId="{94A12A2E-F46D-4D17-A332-9B1E4A6FEFC1}" destId="{D6DE0E94-D756-4C36-AF38-952714C55594}" srcOrd="0" destOrd="0" presId="urn:microsoft.com/office/officeart/2011/layout/CircleProcess"/>
    <dgm:cxn modelId="{9929D956-F6A1-4C14-AD75-7730DA512656}" type="presParOf" srcId="{AE78CC5D-D865-4E2B-AEE3-F61EAAB372B7}" destId="{10B23407-19D4-4073-BB00-1903FEA35082}" srcOrd="7" destOrd="0" presId="urn:microsoft.com/office/officeart/2011/layout/CircleProcess"/>
    <dgm:cxn modelId="{812EDD4C-E4B8-4788-B22B-579E5579BF92}" type="presParOf" srcId="{10B23407-19D4-4073-BB00-1903FEA35082}" destId="{30FE2DEE-73CB-462E-AAAB-9650F0C9A89E}" srcOrd="0" destOrd="0" presId="urn:microsoft.com/office/officeart/2011/layout/CircleProcess"/>
    <dgm:cxn modelId="{7D01B108-A799-47A8-AEA3-761799734BC2}" type="presParOf" srcId="{AE78CC5D-D865-4E2B-AEE3-F61EAAB372B7}" destId="{DABC4DC0-E7BB-43FC-821B-2F858D703DDD}" srcOrd="8" destOrd="0" presId="urn:microsoft.com/office/officeart/2011/layout/CircleProcess"/>
    <dgm:cxn modelId="{53355592-EB91-4660-BCB3-6CE33D221BE8}" type="presParOf" srcId="{AE78CC5D-D865-4E2B-AEE3-F61EAAB372B7}" destId="{0A8A508A-A028-4CD9-A08C-CA7FE9C9F9E6}" srcOrd="9" destOrd="0" presId="urn:microsoft.com/office/officeart/2011/layout/CircleProcess"/>
    <dgm:cxn modelId="{215F2DCA-8A62-4087-BF56-1395C1B93E74}" type="presParOf" srcId="{0A8A508A-A028-4CD9-A08C-CA7FE9C9F9E6}" destId="{E8ED6FD4-3249-47E1-8D10-9E3FC02C16B6}" srcOrd="0" destOrd="0" presId="urn:microsoft.com/office/officeart/2011/layout/CircleProcess"/>
    <dgm:cxn modelId="{005A247D-56D0-4A48-896E-AA0F9774040B}" type="presParOf" srcId="{AE78CC5D-D865-4E2B-AEE3-F61EAAB372B7}" destId="{5F29C54C-EFC6-44A1-9DB6-3D6C7CE98671}" srcOrd="10" destOrd="0" presId="urn:microsoft.com/office/officeart/2011/layout/CircleProcess"/>
    <dgm:cxn modelId="{C3C4EC5B-BEFE-4322-A44E-697CFEC5294C}" type="presParOf" srcId="{5F29C54C-EFC6-44A1-9DB6-3D6C7CE98671}" destId="{6BA2463C-F35A-4E6C-B5EB-1F0ECA2E2D51}" srcOrd="0" destOrd="0" presId="urn:microsoft.com/office/officeart/2011/layout/CircleProcess"/>
    <dgm:cxn modelId="{6E891BB6-FC1A-4531-9FF9-8E9C91322EC2}" type="presParOf" srcId="{AE78CC5D-D865-4E2B-AEE3-F61EAAB372B7}" destId="{366E1CB7-C62C-487F-80B9-CF08FA429459}" srcOrd="11" destOrd="0" presId="urn:microsoft.com/office/officeart/2011/layout/CircleProcess"/>
    <dgm:cxn modelId="{FEA0ED47-9242-46D5-AB18-8D3BE9760375}" type="presParOf" srcId="{AE78CC5D-D865-4E2B-AEE3-F61EAAB372B7}" destId="{97DEBBCD-B935-47EE-AA53-A1B8D5232921}" srcOrd="12" destOrd="0" presId="urn:microsoft.com/office/officeart/2011/layout/CircleProcess"/>
    <dgm:cxn modelId="{5290C46A-990B-4BBB-B712-0F2CE92A138D}" type="presParOf" srcId="{97DEBBCD-B935-47EE-AA53-A1B8D5232921}" destId="{005372A8-B800-4159-BA93-AB191D4225CA}" srcOrd="0" destOrd="0" presId="urn:microsoft.com/office/officeart/2011/layout/CircleProcess"/>
    <dgm:cxn modelId="{9C58D252-FB15-4F13-A8F9-91D6BBA84214}" type="presParOf" srcId="{AE78CC5D-D865-4E2B-AEE3-F61EAAB372B7}" destId="{ADA8C14D-28A0-443E-9205-020A090613FE}" srcOrd="13" destOrd="0" presId="urn:microsoft.com/office/officeart/2011/layout/CircleProcess"/>
    <dgm:cxn modelId="{489D6FCB-5FF8-4FA1-8D54-593C63610AFB}" type="presParOf" srcId="{ADA8C14D-28A0-443E-9205-020A090613FE}" destId="{5AE60AD2-04AE-47D3-8085-F8D1A756914D}" srcOrd="0" destOrd="0" presId="urn:microsoft.com/office/officeart/2011/layout/CircleProcess"/>
    <dgm:cxn modelId="{F33FFD62-3BD8-4E15-8F0C-8D7B13DDE947}" type="presParOf" srcId="{AE78CC5D-D865-4E2B-AEE3-F61EAAB372B7}" destId="{8325AA53-68B3-41E0-B38C-F57873B524C4}" srcOrd="14" destOrd="0" presId="urn:microsoft.com/office/officeart/2011/layout/CircleProcess"/>
    <dgm:cxn modelId="{9553E5CE-8A8A-497F-9C12-4BEA0E6750BA}" type="presParOf" srcId="{AE78CC5D-D865-4E2B-AEE3-F61EAAB372B7}" destId="{3A1A2E54-CB7D-41C8-BF50-3F7859247ADA}" srcOrd="15" destOrd="0" presId="urn:microsoft.com/office/officeart/2011/layout/CircleProcess"/>
    <dgm:cxn modelId="{2739A080-68C1-421D-850C-2FEE9D55315C}" type="presParOf" srcId="{3A1A2E54-CB7D-41C8-BF50-3F7859247ADA}" destId="{9148A923-0508-4DA5-8027-9A0927B465CE}" srcOrd="0" destOrd="0" presId="urn:microsoft.com/office/officeart/2011/layout/CircleProcess"/>
    <dgm:cxn modelId="{D03A03B3-851B-4FBD-95BF-8FB44D78A23D}" type="presParOf" srcId="{AE78CC5D-D865-4E2B-AEE3-F61EAAB372B7}" destId="{CE812677-665A-463E-AE93-228153F2EDE9}" srcOrd="16" destOrd="0" presId="urn:microsoft.com/office/officeart/2011/layout/CircleProcess"/>
    <dgm:cxn modelId="{587EB8B8-065D-4B98-B137-F0E6AA288BBB}" type="presParOf" srcId="{CE812677-665A-463E-AE93-228153F2EDE9}" destId="{69F176ED-CB53-4019-A2F4-9F9BABD3DF8D}" srcOrd="0" destOrd="0" presId="urn:microsoft.com/office/officeart/2011/layout/CircleProcess"/>
    <dgm:cxn modelId="{032C0C4C-2D22-49AB-B344-7034D560C17C}" type="presParOf" srcId="{AE78CC5D-D865-4E2B-AEE3-F61EAAB372B7}" destId="{78E423CE-0435-446A-A0ED-65BE7FE4B470}" srcOrd="17"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E5318-69AB-42DD-A367-4C7A5C094CEE}">
      <dsp:nvSpPr>
        <dsp:cNvPr id="0" name=""/>
        <dsp:cNvSpPr/>
      </dsp:nvSpPr>
      <dsp:spPr>
        <a:xfrm>
          <a:off x="6815318" y="485102"/>
          <a:ext cx="1285196" cy="12852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F6754-E058-4835-9A18-8793586C0BA0}">
      <dsp:nvSpPr>
        <dsp:cNvPr id="0" name=""/>
        <dsp:cNvSpPr/>
      </dsp:nvSpPr>
      <dsp:spPr>
        <a:xfrm>
          <a:off x="6858305" y="527951"/>
          <a:ext cx="1199773" cy="119956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Community Engaging</a:t>
          </a:r>
        </a:p>
      </dsp:txBody>
      <dsp:txXfrm>
        <a:off x="7029701" y="699350"/>
        <a:ext cx="856981" cy="856766"/>
      </dsp:txXfrm>
    </dsp:sp>
    <dsp:sp modelId="{4F0120A3-8967-46F9-9C87-BEB7D2004A1E}">
      <dsp:nvSpPr>
        <dsp:cNvPr id="0" name=""/>
        <dsp:cNvSpPr/>
      </dsp:nvSpPr>
      <dsp:spPr>
        <a:xfrm rot="2700000">
          <a:off x="5481614" y="485011"/>
          <a:ext cx="1285217" cy="128521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D29059-0653-4610-AE15-9F80D0BE2012}">
      <dsp:nvSpPr>
        <dsp:cNvPr id="0" name=""/>
        <dsp:cNvSpPr/>
      </dsp:nvSpPr>
      <dsp:spPr>
        <a:xfrm>
          <a:off x="5530122" y="527951"/>
          <a:ext cx="1199773" cy="119956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Heat Reducing</a:t>
          </a:r>
        </a:p>
      </dsp:txBody>
      <dsp:txXfrm>
        <a:off x="5701518" y="699350"/>
        <a:ext cx="856981" cy="856766"/>
      </dsp:txXfrm>
    </dsp:sp>
    <dsp:sp modelId="{154A21CD-F9C1-4465-AFD2-31144F3B3E00}">
      <dsp:nvSpPr>
        <dsp:cNvPr id="0" name=""/>
        <dsp:cNvSpPr/>
      </dsp:nvSpPr>
      <dsp:spPr>
        <a:xfrm rot="2700000">
          <a:off x="4158942" y="485011"/>
          <a:ext cx="1285217" cy="128521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5ECE5-8B87-4853-9CEB-CE224F0139C4}">
      <dsp:nvSpPr>
        <dsp:cNvPr id="0" name=""/>
        <dsp:cNvSpPr/>
      </dsp:nvSpPr>
      <dsp:spPr>
        <a:xfrm>
          <a:off x="4201939" y="527951"/>
          <a:ext cx="1199773" cy="119956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Drought Tolerant</a:t>
          </a:r>
        </a:p>
      </dsp:txBody>
      <dsp:txXfrm>
        <a:off x="4373335" y="699350"/>
        <a:ext cx="856981" cy="856766"/>
      </dsp:txXfrm>
    </dsp:sp>
    <dsp:sp modelId="{E929FA38-005D-417C-975B-E97D7306EF8D}">
      <dsp:nvSpPr>
        <dsp:cNvPr id="0" name=""/>
        <dsp:cNvSpPr/>
      </dsp:nvSpPr>
      <dsp:spPr>
        <a:xfrm rot="2700000">
          <a:off x="2830759" y="485011"/>
          <a:ext cx="1285217" cy="128521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19E06B-65F4-4FCD-934C-566BF1A08EAD}">
      <dsp:nvSpPr>
        <dsp:cNvPr id="0" name=""/>
        <dsp:cNvSpPr/>
      </dsp:nvSpPr>
      <dsp:spPr>
        <a:xfrm>
          <a:off x="2873756" y="527951"/>
          <a:ext cx="1199773" cy="119956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Water wise</a:t>
          </a:r>
        </a:p>
      </dsp:txBody>
      <dsp:txXfrm>
        <a:off x="3045152" y="699350"/>
        <a:ext cx="856981" cy="856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A0620-0EA7-4063-8229-A60BE46AE7E9}">
      <dsp:nvSpPr>
        <dsp:cNvPr id="0" name=""/>
        <dsp:cNvSpPr/>
      </dsp:nvSpPr>
      <dsp:spPr>
        <a:xfrm>
          <a:off x="6807307" y="2082133"/>
          <a:ext cx="1254857" cy="12546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B2DE7C-B41E-42AB-9918-3EE3488DEA5B}">
      <dsp:nvSpPr>
        <dsp:cNvPr id="0" name=""/>
        <dsp:cNvSpPr/>
      </dsp:nvSpPr>
      <dsp:spPr>
        <a:xfrm>
          <a:off x="6849561" y="2123961"/>
          <a:ext cx="1171147" cy="11709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Healthcare Access &amp; Quality</a:t>
          </a:r>
        </a:p>
      </dsp:txBody>
      <dsp:txXfrm>
        <a:off x="7016981" y="2291273"/>
        <a:ext cx="836306" cy="836339"/>
      </dsp:txXfrm>
    </dsp:sp>
    <dsp:sp modelId="{B2C5ED56-5BDC-4AC5-9A7E-6C9F0F1797F0}">
      <dsp:nvSpPr>
        <dsp:cNvPr id="0" name=""/>
        <dsp:cNvSpPr/>
      </dsp:nvSpPr>
      <dsp:spPr>
        <a:xfrm rot="2700000">
          <a:off x="5511081" y="2081992"/>
          <a:ext cx="1254681" cy="125468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BADC4D-FA01-43C5-A581-3A84C1113F18}">
      <dsp:nvSpPr>
        <dsp:cNvPr id="0" name=""/>
        <dsp:cNvSpPr/>
      </dsp:nvSpPr>
      <dsp:spPr>
        <a:xfrm>
          <a:off x="5553246" y="2123961"/>
          <a:ext cx="1171147" cy="11709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Education</a:t>
          </a:r>
        </a:p>
      </dsp:txBody>
      <dsp:txXfrm>
        <a:off x="5720667" y="2291273"/>
        <a:ext cx="836306" cy="836339"/>
      </dsp:txXfrm>
    </dsp:sp>
    <dsp:sp modelId="{D6DE0E94-D756-4C36-AF38-952714C55594}">
      <dsp:nvSpPr>
        <dsp:cNvPr id="0" name=""/>
        <dsp:cNvSpPr/>
      </dsp:nvSpPr>
      <dsp:spPr>
        <a:xfrm rot="2700000">
          <a:off x="4214766" y="2081992"/>
          <a:ext cx="1254681" cy="125468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E2DEE-73CB-462E-AAAB-9650F0C9A89E}">
      <dsp:nvSpPr>
        <dsp:cNvPr id="0" name=""/>
        <dsp:cNvSpPr/>
      </dsp:nvSpPr>
      <dsp:spPr>
        <a:xfrm>
          <a:off x="4246310" y="2123961"/>
          <a:ext cx="1171147" cy="11709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Community &amp; Social Context</a:t>
          </a:r>
        </a:p>
      </dsp:txBody>
      <dsp:txXfrm>
        <a:off x="4413730" y="2291273"/>
        <a:ext cx="836306" cy="836339"/>
      </dsp:txXfrm>
    </dsp:sp>
    <dsp:sp modelId="{E8ED6FD4-3249-47E1-8D10-9E3FC02C16B6}">
      <dsp:nvSpPr>
        <dsp:cNvPr id="0" name=""/>
        <dsp:cNvSpPr/>
      </dsp:nvSpPr>
      <dsp:spPr>
        <a:xfrm rot="2700000">
          <a:off x="2918452" y="2081992"/>
          <a:ext cx="1254681" cy="125468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A2463C-F35A-4E6C-B5EB-1F0ECA2E2D51}">
      <dsp:nvSpPr>
        <dsp:cNvPr id="0" name=""/>
        <dsp:cNvSpPr/>
      </dsp:nvSpPr>
      <dsp:spPr>
        <a:xfrm>
          <a:off x="2960617" y="2123961"/>
          <a:ext cx="1171147" cy="11709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Neighborhood &amp; Physical Environment</a:t>
          </a:r>
        </a:p>
      </dsp:txBody>
      <dsp:txXfrm>
        <a:off x="3127241" y="2291273"/>
        <a:ext cx="836306" cy="836339"/>
      </dsp:txXfrm>
    </dsp:sp>
    <dsp:sp modelId="{005372A8-B800-4159-BA93-AB191D4225CA}">
      <dsp:nvSpPr>
        <dsp:cNvPr id="0" name=""/>
        <dsp:cNvSpPr/>
      </dsp:nvSpPr>
      <dsp:spPr>
        <a:xfrm rot="2700000">
          <a:off x="1622138" y="2081992"/>
          <a:ext cx="1254681" cy="125468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E60AD2-04AE-47D3-8085-F8D1A756914D}">
      <dsp:nvSpPr>
        <dsp:cNvPr id="0" name=""/>
        <dsp:cNvSpPr/>
      </dsp:nvSpPr>
      <dsp:spPr>
        <a:xfrm>
          <a:off x="1664303" y="2123961"/>
          <a:ext cx="1171147" cy="11709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Economic Stability</a:t>
          </a:r>
        </a:p>
      </dsp:txBody>
      <dsp:txXfrm>
        <a:off x="1830927" y="2291273"/>
        <a:ext cx="836306" cy="836339"/>
      </dsp:txXfrm>
    </dsp:sp>
    <dsp:sp modelId="{9148A923-0508-4DA5-8027-9A0927B465CE}">
      <dsp:nvSpPr>
        <dsp:cNvPr id="0" name=""/>
        <dsp:cNvSpPr/>
      </dsp:nvSpPr>
      <dsp:spPr>
        <a:xfrm rot="2700000">
          <a:off x="325823" y="2081992"/>
          <a:ext cx="1254681" cy="125468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F176ED-CB53-4019-A2F4-9F9BABD3DF8D}">
      <dsp:nvSpPr>
        <dsp:cNvPr id="0" name=""/>
        <dsp:cNvSpPr/>
      </dsp:nvSpPr>
      <dsp:spPr>
        <a:xfrm>
          <a:off x="367191" y="2123961"/>
          <a:ext cx="1171147" cy="11709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Food &amp; energy security</a:t>
          </a:r>
        </a:p>
      </dsp:txBody>
      <dsp:txXfrm>
        <a:off x="534612" y="2291273"/>
        <a:ext cx="836306" cy="83633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6/11/2023</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6/11/2023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03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28162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7133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76491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042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3011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www.darksky.org/"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energystar.gov/" TargetMode="External"/><Relationship Id="rId2" Type="http://schemas.openxmlformats.org/officeDocument/2006/relationships/hyperlink" Target="https://www.usgbc.org/leed"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episcopalchurch.org/ecojustice/expressing-the-mind-of-the-house-on-climate-and-our-vocation-in-christ/" TargetMode="External"/><Relationship Id="rId2" Type="http://schemas.openxmlformats.org/officeDocument/2006/relationships/hyperlink" Target="https://www.episcopalchurch.org/ministries/creation-care/" TargetMode="Externa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www.episcopalchurch.org/wp-content/uploads/sites/2/2021/07/COP26-Episcopal-Church-policy-priorities-June-2021.pdf" TargetMode="External"/><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hyperlink" Target="https://www.episcopalchurch.org/wp-content/uploads/sites/2/2021/07/COP26-Episcopal-Church-policy-priorities-June-2021.pdf"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hyperlink" Target="https://www.episcopalchurch.org/wp-content/uploads/sites/2/2021/07/COP26-Episcopal-Church-policy-priorities-June-2021.pdf"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hyperlink" Target="https://www.episcopalchurch.org/wp-content/uploads/sites/2/2021/07/COP26-Episcopal-Church-policy-priorities-June-2021.pdf"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fi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fif"/><Relationship Id="rId5" Type="http://schemas.openxmlformats.org/officeDocument/2006/relationships/image" Target="../media/image8.jp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file:///C:\Users\LisaMarkus\OneDrive%20-%20E%20Source%20Companies\Desktop\Work\2023\Episcopal%20Climate%20Action%20Committee\USDN_ResilienceHubsGuidance-1.pdf" TargetMode="External"/><Relationship Id="rId7" Type="http://schemas.openxmlformats.org/officeDocument/2006/relationships/diagramColors" Target="../diagrams/colors2.xml"/><Relationship Id="rId2" Type="http://schemas.openxmlformats.org/officeDocument/2006/relationships/image" Target="../media/image16.jp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www.kff.org/racial-equity-and-health-policy/issue-brief/beyond-health-care-the-role-of-social-determinants-in-promoting-health-and-health-equity/#:~:text=Social%20determinants%20of%20health%20include,as%20access%20to%20health%20ca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hyperlink" Target="https://www.weareteachers.com/restorative-justic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esource.com/428221huwi/equity-iceberg-what-you-need-know-about-serving-underserved"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file:///C:\Users\LisaMarkus\OneDrive%20-%20E%20Source%20Companies\Desktop\Work\2023\Episcopal%20Climate%20Action%20Committee\USDN_ResilienceHubsGuidance-1.pdf" TargetMode="Externa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hyperlink" Target="https://rightathomehousing.com/" TargetMode="External"/><Relationship Id="rId5" Type="http://schemas.openxmlformats.org/officeDocument/2006/relationships/hyperlink" Target="http://westmountpresbyterian.ca/" TargetMode="External"/><Relationship Id="rId4" Type="http://schemas.openxmlformats.org/officeDocument/2006/relationships/hyperlink" Target="https://www.greenenergyfutures.ca/episode/gods-green-hom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hyperlink" Target="https://leginfo.legislature.ca.gov/faces/billNavClient.xhtml?bill_id=201520160SB1383"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hyperlink" Target="https://www.greenenergyfutures.ca/episode/gods-green-home"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hyperlink" Target="https://www.greenenergyfutures.ca/episode/gods-green-home"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s://www.greenenergyfutures.ca/episode/gods-green-home"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hyperlink" Target="https://www.southpasadenaca.gov/home/showpublisheddocument/24966/637454365815700000" TargetMode="External"/><Relationship Id="rId1" Type="http://schemas.openxmlformats.org/officeDocument/2006/relationships/slideLayout" Target="../slideLayouts/slideLayout3.xml"/><Relationship Id="rId6" Type="http://schemas.openxmlformats.org/officeDocument/2006/relationships/hyperlink" Target="https://www.youtube.com/watch?v=xNWV1hUzZFw"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s://www.southpasadenaca.gov/home/showpublisheddocument/24966/637454365815700000" TargetMode="External"/><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southpasadenaca.gov/residents/disaster-preparedness/cert-community-emergency-response-team" TargetMode="External"/><Relationship Id="rId7" Type="http://schemas.openxmlformats.org/officeDocument/2006/relationships/hyperlink" Target="https://www.southpasadenaca.gov/government/departments/public-works/environmental-programs/sustainable-south-pasadena/climate-action-plan" TargetMode="External"/><Relationship Id="rId2" Type="http://schemas.openxmlformats.org/officeDocument/2006/relationships/hyperlink" Target="https://www.southpasadenaca.gov/home/showpublisheddocument/24966/637454365815700000" TargetMode="External"/><Relationship Id="rId1" Type="http://schemas.openxmlformats.org/officeDocument/2006/relationships/slideLayout" Target="../slideLayouts/slideLayout3.xml"/><Relationship Id="rId6" Type="http://schemas.openxmlformats.org/officeDocument/2006/relationships/hyperlink" Target="https://www.southpasadenaca.gov/government/departments/public-works/environmental-programs/sustainable-south-pasadena/south-pasadena-green-action-plan" TargetMode="External"/><Relationship Id="rId5" Type="http://schemas.openxmlformats.org/officeDocument/2006/relationships/hyperlink" Target="https://www.southpasadenaca.gov/government/departments/management-services/environmental-programs" TargetMode="External"/><Relationship Id="rId4" Type="http://schemas.openxmlformats.org/officeDocument/2006/relationships/hyperlink" Target="https://www.fema.gov/emergency-managers/individuals-communities/preparedness-activities-webinars/community-emergency-response-team"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southpasadenaca.gov/home/showpublisheddocument/24966/637454365815700000" TargetMode="Externa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0" y="2442052"/>
            <a:ext cx="12192000" cy="1425257"/>
          </a:xfrm>
        </p:spPr>
        <p:txBody>
          <a:bodyPr/>
          <a:lstStyle/>
          <a:p>
            <a:r>
              <a:rPr lang="en-US" noProof="0" dirty="0"/>
              <a:t>Climate action Road Map</a:t>
            </a:r>
            <a:endParaRPr lang="en-US" dirty="0"/>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673554" y="1634219"/>
            <a:ext cx="12192000" cy="1036320"/>
          </a:xfrm>
          <a:noFill/>
        </p:spPr>
        <p:txBody>
          <a:bodyPr/>
          <a:lstStyle/>
          <a:p>
            <a:pPr algn="l"/>
            <a:r>
              <a:rPr lang="en-US" sz="1800" dirty="0"/>
              <a:t>St. James Episcopal Climate Action Committee​​</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0" y="0"/>
            <a:ext cx="12192000" cy="2442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751114" y="2325925"/>
            <a:ext cx="10576832"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A8FA9A7-1A82-5437-0501-3416C95A13F9}"/>
              </a:ext>
            </a:extLst>
          </p:cNvPr>
          <p:cNvPicPr>
            <a:picLocks noChangeAspect="1"/>
          </p:cNvPicPr>
          <p:nvPr/>
        </p:nvPicPr>
        <p:blipFill>
          <a:blip r:embed="rId3"/>
          <a:stretch>
            <a:fillRect/>
          </a:stretch>
        </p:blipFill>
        <p:spPr>
          <a:xfrm>
            <a:off x="7855613" y="4304758"/>
            <a:ext cx="3472333" cy="637210"/>
          </a:xfrm>
          <a:prstGeom prst="rect">
            <a:avLst/>
          </a:prstGeom>
        </p:spPr>
      </p:pic>
      <p:sp>
        <p:nvSpPr>
          <p:cNvPr id="4" name="Text Placeholder 13">
            <a:extLst>
              <a:ext uri="{FF2B5EF4-FFF2-40B4-BE49-F238E27FC236}">
                <a16:creationId xmlns:a16="http://schemas.microsoft.com/office/drawing/2014/main" id="{B2EEAFD3-7169-AE7F-BF10-EA1DCB58710D}"/>
              </a:ext>
            </a:extLst>
          </p:cNvPr>
          <p:cNvSpPr txBox="1">
            <a:spLocks/>
          </p:cNvSpPr>
          <p:nvPr/>
        </p:nvSpPr>
        <p:spPr>
          <a:xfrm>
            <a:off x="-2751227" y="3620142"/>
            <a:ext cx="12192000" cy="1036320"/>
          </a:xfrm>
          <a:prstGeom prst="rect">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kern="1200" cap="none" spc="1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800" dirty="0"/>
              <a:t>Prepared for:​​</a:t>
            </a:r>
          </a:p>
        </p:txBody>
      </p:sp>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303168" y="349886"/>
            <a:ext cx="3080112" cy="1069612"/>
          </a:xfrm>
        </p:spPr>
        <p:txBody>
          <a:bodyPr/>
          <a:lstStyle/>
          <a:p>
            <a:r>
              <a:rPr lang="en-US" dirty="0"/>
              <a:t>Community engaging</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7" name="TextBox 6">
            <a:extLst>
              <a:ext uri="{FF2B5EF4-FFF2-40B4-BE49-F238E27FC236}">
                <a16:creationId xmlns:a16="http://schemas.microsoft.com/office/drawing/2014/main" id="{E7BA2301-7568-3876-D134-F0CAA8C9CD55}"/>
              </a:ext>
            </a:extLst>
          </p:cNvPr>
          <p:cNvSpPr txBox="1"/>
          <p:nvPr/>
        </p:nvSpPr>
        <p:spPr>
          <a:xfrm>
            <a:off x="251732" y="1563189"/>
            <a:ext cx="3182983" cy="4326954"/>
          </a:xfrm>
          <a:prstGeom prst="rect">
            <a:avLst/>
          </a:prstGeom>
          <a:noFill/>
        </p:spPr>
        <p:txBody>
          <a:bodyPr wrap="square">
            <a:spAutoFit/>
          </a:bodyPr>
          <a:lstStyle/>
          <a:p>
            <a:pPr marL="0" marR="0">
              <a:lnSpc>
                <a:spcPct val="107000"/>
              </a:lnSpc>
              <a:spcBef>
                <a:spcPts val="0"/>
              </a:spcBef>
              <a:spcAft>
                <a:spcPts val="800"/>
              </a:spcAft>
            </a:pPr>
            <a:r>
              <a:rPr lang="en-US" sz="1800" dirty="0">
                <a:effectLst/>
                <a:ea typeface="Calibri" panose="020F0502020204030204" pitchFamily="34" charset="0"/>
              </a:rPr>
              <a:t>Engage the community inside and beyond the church in activities and </a:t>
            </a:r>
            <a:r>
              <a:rPr lang="en-US" dirty="0">
                <a:ea typeface="Calibri" panose="020F0502020204030204" pitchFamily="34" charset="0"/>
              </a:rPr>
              <a:t>blue sky discussions.</a:t>
            </a:r>
          </a:p>
          <a:p>
            <a:pPr marL="0" marR="0">
              <a:lnSpc>
                <a:spcPct val="107000"/>
              </a:lnSpc>
              <a:spcBef>
                <a:spcPts val="0"/>
              </a:spcBef>
              <a:spcAft>
                <a:spcPts val="800"/>
              </a:spcAft>
            </a:pPr>
            <a:r>
              <a:rPr lang="en-US" sz="1800" dirty="0">
                <a:effectLst/>
                <a:ea typeface="Calibri" panose="020F0502020204030204" pitchFamily="34" charset="0"/>
              </a:rPr>
              <a:t>Explore ways to involve the church community in caring for on-site landscape areas, including ‘weeding days’, application of wildflower seed mixes, commemorative plantings of native trees, etc., to increase the people’s sense of knowledge and ‘ownership’ of these resources</a:t>
            </a:r>
            <a:endParaRPr lang="en-US" sz="1600" dirty="0">
              <a:effectLst/>
              <a:ea typeface="Calibri" panose="020F0502020204030204" pitchFamily="34" charset="0"/>
              <a:cs typeface="Times New Roman" panose="02020603050405020304" pitchFamily="18" charset="0"/>
            </a:endParaRPr>
          </a:p>
        </p:txBody>
      </p:sp>
      <p:sp>
        <p:nvSpPr>
          <p:cNvPr id="2" name="Title 25">
            <a:extLst>
              <a:ext uri="{FF2B5EF4-FFF2-40B4-BE49-F238E27FC236}">
                <a16:creationId xmlns:a16="http://schemas.microsoft.com/office/drawing/2014/main" id="{BC9D0201-CBD9-2A37-2A91-D15683B08F08}"/>
              </a:ext>
            </a:extLst>
          </p:cNvPr>
          <p:cNvSpPr txBox="1">
            <a:spLocks/>
          </p:cNvSpPr>
          <p:nvPr/>
        </p:nvSpPr>
        <p:spPr>
          <a:xfrm>
            <a:off x="7058296" y="3098048"/>
            <a:ext cx="4633368" cy="2597360"/>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Urban Wildland</a:t>
            </a:r>
          </a:p>
          <a:p>
            <a:pPr marR="0" lvl="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When properly designed and maintained, a ‘re-</a:t>
            </a:r>
            <a:r>
              <a:rPr lang="en-US" sz="1200" dirty="0" err="1">
                <a:effectLst/>
                <a:latin typeface="+mn-lt"/>
                <a:ea typeface="Calibri" panose="020F0502020204030204" pitchFamily="34" charset="0"/>
                <a:cs typeface="Times New Roman" panose="02020603050405020304" pitchFamily="18" charset="0"/>
              </a:rPr>
              <a:t>wilded</a:t>
            </a:r>
            <a:r>
              <a:rPr lang="en-US" sz="1200" dirty="0">
                <a:effectLst/>
                <a:latin typeface="+mn-lt"/>
                <a:ea typeface="Calibri" panose="020F0502020204030204" pitchFamily="34" charset="0"/>
                <a:cs typeface="Times New Roman" panose="02020603050405020304" pitchFamily="18" charset="0"/>
              </a:rPr>
              <a:t>’ landscape that supports beneficial native plants and wildlife provides a refuge within the urban/suburban grid that promotes human health, inspires spiritual reflection and sanctuary, welcomes the community into a space of peace and vibrant life, and demonstrates the eco-centric heart of the parish and wonderment at our Creator. These benefits can be obtained from even the smallest planter given mindful thought and care.</a:t>
            </a:r>
          </a:p>
        </p:txBody>
      </p:sp>
      <p:sp>
        <p:nvSpPr>
          <p:cNvPr id="4" name="TextBox 3">
            <a:extLst>
              <a:ext uri="{FF2B5EF4-FFF2-40B4-BE49-F238E27FC236}">
                <a16:creationId xmlns:a16="http://schemas.microsoft.com/office/drawing/2014/main" id="{F8F01FDA-3A7A-2153-176B-C9630CC98402}"/>
              </a:ext>
            </a:extLst>
          </p:cNvPr>
          <p:cNvSpPr txBox="1"/>
          <p:nvPr/>
        </p:nvSpPr>
        <p:spPr>
          <a:xfrm>
            <a:off x="3813266" y="931005"/>
            <a:ext cx="6764382" cy="369332"/>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Engage the community in action and discussion including…</a:t>
            </a:r>
            <a:endParaRPr lang="en-US" dirty="0"/>
          </a:p>
        </p:txBody>
      </p:sp>
      <p:sp>
        <p:nvSpPr>
          <p:cNvPr id="3" name="Title 25">
            <a:extLst>
              <a:ext uri="{FF2B5EF4-FFF2-40B4-BE49-F238E27FC236}">
                <a16:creationId xmlns:a16="http://schemas.microsoft.com/office/drawing/2014/main" id="{5EF9B240-D7B2-C028-48FC-67351A8B4B39}"/>
              </a:ext>
            </a:extLst>
          </p:cNvPr>
          <p:cNvSpPr txBox="1">
            <a:spLocks/>
          </p:cNvSpPr>
          <p:nvPr/>
        </p:nvSpPr>
        <p:spPr>
          <a:xfrm>
            <a:off x="3963757" y="3098047"/>
            <a:ext cx="2916014" cy="2597360"/>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rPr>
              <a:t>Urban Agriculture</a:t>
            </a:r>
          </a:p>
          <a:p>
            <a:pPr marR="0" lvl="0" algn="l">
              <a:lnSpc>
                <a:spcPct val="107000"/>
              </a:lnSpc>
              <a:spcBef>
                <a:spcPts val="0"/>
              </a:spcBef>
              <a:spcAft>
                <a:spcPts val="800"/>
              </a:spcAft>
            </a:pPr>
            <a:r>
              <a:rPr lang="en-US" sz="1200" dirty="0">
                <a:effectLst/>
                <a:latin typeface="+mn-lt"/>
                <a:ea typeface="Calibri" panose="020F0502020204030204" pitchFamily="34" charset="0"/>
              </a:rPr>
              <a:t>Imagine conversion of a portion of the campus to urban agriculture (e.g., raised bed vegetable gardens, fruit trees, vineyards) to address food insecurity in the community, and provide beneficial exercise and horticultural education opportunities</a:t>
            </a:r>
            <a:endParaRPr lang="en-US" sz="1200" dirty="0">
              <a:effectLst/>
              <a:latin typeface="+mn-lt"/>
              <a:ea typeface="Calibri" panose="020F0502020204030204" pitchFamily="34" charset="0"/>
              <a:cs typeface="Times New Roman" panose="02020603050405020304" pitchFamily="18" charset="0"/>
            </a:endParaRPr>
          </a:p>
        </p:txBody>
      </p:sp>
      <p:sp>
        <p:nvSpPr>
          <p:cNvPr id="5" name="Title 25">
            <a:extLst>
              <a:ext uri="{FF2B5EF4-FFF2-40B4-BE49-F238E27FC236}">
                <a16:creationId xmlns:a16="http://schemas.microsoft.com/office/drawing/2014/main" id="{A7F6911A-F5B7-4B27-F1E8-F469320F77EB}"/>
              </a:ext>
            </a:extLst>
          </p:cNvPr>
          <p:cNvSpPr txBox="1">
            <a:spLocks/>
          </p:cNvSpPr>
          <p:nvPr/>
        </p:nvSpPr>
        <p:spPr>
          <a:xfrm>
            <a:off x="3963757" y="1498429"/>
            <a:ext cx="7727908" cy="1401526"/>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Composting and Proper Green Waste Disposal</a:t>
            </a:r>
          </a:p>
          <a:p>
            <a:pPr marR="0" lvl="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The parish should explore opportunities to compost pruned or mowed vegetation on site for re-application to local planters, saving the energy expenditure and expense associated with off-site disposal. If off-site disposal is necessary, the parish should explore opportunities to provide green water to local recycling entities.</a:t>
            </a:r>
          </a:p>
        </p:txBody>
      </p:sp>
    </p:spTree>
    <p:extLst>
      <p:ext uri="{BB962C8B-B14F-4D97-AF65-F5344CB8AC3E}">
        <p14:creationId xmlns:p14="http://schemas.microsoft.com/office/powerpoint/2010/main" val="2557725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303168" y="349886"/>
            <a:ext cx="3080112" cy="1069612"/>
          </a:xfrm>
        </p:spPr>
        <p:txBody>
          <a:bodyPr/>
          <a:lstStyle/>
          <a:p>
            <a:r>
              <a:rPr lang="en-US" dirty="0"/>
              <a:t>OTHER CONSIDERATIONS</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7" name="TextBox 6">
            <a:extLst>
              <a:ext uri="{FF2B5EF4-FFF2-40B4-BE49-F238E27FC236}">
                <a16:creationId xmlns:a16="http://schemas.microsoft.com/office/drawing/2014/main" id="{E7BA2301-7568-3876-D134-F0CAA8C9CD55}"/>
              </a:ext>
            </a:extLst>
          </p:cNvPr>
          <p:cNvSpPr txBox="1"/>
          <p:nvPr/>
        </p:nvSpPr>
        <p:spPr>
          <a:xfrm>
            <a:off x="251732" y="1563189"/>
            <a:ext cx="3182983" cy="3038332"/>
          </a:xfrm>
          <a:prstGeom prst="rect">
            <a:avLst/>
          </a:prstGeom>
          <a:noFill/>
        </p:spPr>
        <p:txBody>
          <a:bodyPr wrap="square">
            <a:spAutoFit/>
          </a:bodyPr>
          <a:lstStyle/>
          <a:p>
            <a:pPr marL="0" marR="0">
              <a:lnSpc>
                <a:spcPct val="107000"/>
              </a:lnSpc>
              <a:spcBef>
                <a:spcPts val="0"/>
              </a:spcBef>
              <a:spcAft>
                <a:spcPts val="800"/>
              </a:spcAft>
            </a:pPr>
            <a:r>
              <a:rPr lang="en-US" sz="1800" dirty="0">
                <a:effectLst/>
                <a:ea typeface="Calibri" panose="020F0502020204030204" pitchFamily="34" charset="0"/>
              </a:rPr>
              <a:t>Explore ways to involve the church community in caring for on-site landscape areas, including ‘weeding days’, application of wildflower seed mixes, commemorative plantings of native trees, etc., to increase the people’s sense of knowledge and ‘ownership’ of these resources</a:t>
            </a:r>
            <a:endParaRPr lang="en-US" sz="16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8F01FDA-3A7A-2153-176B-C9630CC98402}"/>
              </a:ext>
            </a:extLst>
          </p:cNvPr>
          <p:cNvSpPr txBox="1"/>
          <p:nvPr/>
        </p:nvSpPr>
        <p:spPr>
          <a:xfrm>
            <a:off x="3808912" y="521702"/>
            <a:ext cx="6764382" cy="369332"/>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Engage the community in discussion on…</a:t>
            </a:r>
            <a:endParaRPr lang="en-US" dirty="0"/>
          </a:p>
        </p:txBody>
      </p:sp>
      <p:sp>
        <p:nvSpPr>
          <p:cNvPr id="5" name="Title 25">
            <a:extLst>
              <a:ext uri="{FF2B5EF4-FFF2-40B4-BE49-F238E27FC236}">
                <a16:creationId xmlns:a16="http://schemas.microsoft.com/office/drawing/2014/main" id="{A7F6911A-F5B7-4B27-F1E8-F469320F77EB}"/>
              </a:ext>
            </a:extLst>
          </p:cNvPr>
          <p:cNvSpPr txBox="1">
            <a:spLocks/>
          </p:cNvSpPr>
          <p:nvPr/>
        </p:nvSpPr>
        <p:spPr>
          <a:xfrm>
            <a:off x="3959403" y="1036873"/>
            <a:ext cx="4300677" cy="3204201"/>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rPr>
              <a:t>CREATING A DARK SKY</a:t>
            </a:r>
            <a:endParaRPr lang="en-US" sz="1200" dirty="0">
              <a:latin typeface="+mn-lt"/>
              <a:ea typeface="Calibri" panose="020F0502020204030204" pitchFamily="34" charset="0"/>
            </a:endParaRPr>
          </a:p>
          <a:p>
            <a:pPr marR="0" lvl="0" algn="l">
              <a:lnSpc>
                <a:spcPct val="107000"/>
              </a:lnSpc>
              <a:spcBef>
                <a:spcPts val="0"/>
              </a:spcBef>
              <a:spcAft>
                <a:spcPts val="800"/>
              </a:spcAft>
            </a:pPr>
            <a:r>
              <a:rPr lang="en-US" sz="1200" dirty="0">
                <a:effectLst/>
                <a:latin typeface="+mn-lt"/>
                <a:ea typeface="Calibri" panose="020F0502020204030204" pitchFamily="34" charset="0"/>
              </a:rPr>
              <a:t>Implement ‘dark sky’ practices on your campus, and advocate for the adoption of dark-sky programs in your local community/municipality. As stated by the International Dark-Sky Association: </a:t>
            </a:r>
            <a:r>
              <a:rPr lang="en-US" sz="1200" i="1" dirty="0">
                <a:effectLst/>
                <a:latin typeface="+mn-lt"/>
                <a:ea typeface="Calibri" panose="020F0502020204030204" pitchFamily="34" charset="0"/>
              </a:rPr>
              <a:t>“…</a:t>
            </a:r>
            <a:r>
              <a:rPr lang="en-US" sz="1200" i="1" spc="15" dirty="0">
                <a:effectLst/>
                <a:latin typeface="+mn-lt"/>
                <a:ea typeface="Calibri" panose="020F0502020204030204" pitchFamily="34" charset="0"/>
              </a:rPr>
              <a:t>Artificial light at night has revolutionized the way we live and work outdoors, but it has come at a price. When used indiscriminately, outdoor lighting can disrupt wildlife, impact human health, waste money and energy, contribute to climate change, and block our view of the universe”. </a:t>
            </a:r>
            <a:r>
              <a:rPr lang="en-US" sz="1200" spc="15" dirty="0">
                <a:effectLst/>
                <a:latin typeface="+mn-lt"/>
                <a:ea typeface="Calibri" panose="020F0502020204030204" pitchFamily="34" charset="0"/>
              </a:rPr>
              <a:t>Resources are available on their website at </a:t>
            </a:r>
            <a:r>
              <a:rPr lang="en-US" sz="1200" u="sng" spc="15" dirty="0">
                <a:solidFill>
                  <a:srgbClr val="0000FF"/>
                </a:solidFill>
                <a:effectLst/>
                <a:latin typeface="+mn-lt"/>
                <a:ea typeface="Calibri" panose="020F0502020204030204" pitchFamily="34" charset="0"/>
                <a:cs typeface="Times New Roman" panose="02020603050405020304" pitchFamily="18" charset="0"/>
                <a:hlinkClick r:id="rId2"/>
              </a:rPr>
              <a:t>www.darksky.org</a:t>
            </a:r>
            <a:endParaRPr lang="en-US" sz="1200" dirty="0">
              <a:effectLst/>
              <a:latin typeface="+mn-lt"/>
              <a:ea typeface="Calibri" panose="020F0502020204030204" pitchFamily="34" charset="0"/>
              <a:cs typeface="Times New Roman" panose="02020603050405020304" pitchFamily="18" charset="0"/>
            </a:endParaRPr>
          </a:p>
        </p:txBody>
      </p:sp>
      <p:sp>
        <p:nvSpPr>
          <p:cNvPr id="6" name="Title 25">
            <a:extLst>
              <a:ext uri="{FF2B5EF4-FFF2-40B4-BE49-F238E27FC236}">
                <a16:creationId xmlns:a16="http://schemas.microsoft.com/office/drawing/2014/main" id="{C30D21FD-B576-FB57-D374-26A03A24EE19}"/>
              </a:ext>
            </a:extLst>
          </p:cNvPr>
          <p:cNvSpPr txBox="1">
            <a:spLocks/>
          </p:cNvSpPr>
          <p:nvPr/>
        </p:nvSpPr>
        <p:spPr>
          <a:xfrm>
            <a:off x="8386355" y="1036874"/>
            <a:ext cx="3314020" cy="1588761"/>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REDUCING Noise Pollution</a:t>
            </a:r>
            <a:endParaRPr lang="en-US" sz="1200" b="1" dirty="0">
              <a:latin typeface="+mn-lt"/>
              <a:ea typeface="Calibri" panose="020F0502020204030204" pitchFamily="34" charset="0"/>
              <a:cs typeface="Times New Roman" panose="02020603050405020304" pitchFamily="18" charset="0"/>
            </a:endParaRPr>
          </a:p>
          <a:p>
            <a:pPr marR="0" lvl="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Practice noise reduction in landscape maintenance—e.g., avoid excessive, inconsiderate use of noisy equipment to promote public health and good community relations.</a:t>
            </a:r>
          </a:p>
        </p:txBody>
      </p:sp>
      <p:sp>
        <p:nvSpPr>
          <p:cNvPr id="8" name="Title 25">
            <a:extLst>
              <a:ext uri="{FF2B5EF4-FFF2-40B4-BE49-F238E27FC236}">
                <a16:creationId xmlns:a16="http://schemas.microsoft.com/office/drawing/2014/main" id="{D0AF1744-DC7D-E4C5-05C1-10377E7A3A62}"/>
              </a:ext>
            </a:extLst>
          </p:cNvPr>
          <p:cNvSpPr txBox="1">
            <a:spLocks/>
          </p:cNvSpPr>
          <p:nvPr/>
        </p:nvSpPr>
        <p:spPr>
          <a:xfrm>
            <a:off x="8386355" y="2790288"/>
            <a:ext cx="3314019" cy="1450787"/>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Public Safety</a:t>
            </a:r>
          </a:p>
          <a:p>
            <a:pPr marR="0" lvl="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Landscapes should be designed and maintained to promote public safety—e.g., avoiding dense areas of taller shrubs that can provide cover for unlawful activities.</a:t>
            </a:r>
          </a:p>
        </p:txBody>
      </p:sp>
      <p:sp>
        <p:nvSpPr>
          <p:cNvPr id="9" name="Title 25">
            <a:extLst>
              <a:ext uri="{FF2B5EF4-FFF2-40B4-BE49-F238E27FC236}">
                <a16:creationId xmlns:a16="http://schemas.microsoft.com/office/drawing/2014/main" id="{49172C6B-E0FA-7A0C-5927-A4C2750F08D2}"/>
              </a:ext>
            </a:extLst>
          </p:cNvPr>
          <p:cNvSpPr txBox="1">
            <a:spLocks/>
          </p:cNvSpPr>
          <p:nvPr/>
        </p:nvSpPr>
        <p:spPr>
          <a:xfrm>
            <a:off x="3959403" y="4405728"/>
            <a:ext cx="7740971" cy="1546582"/>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Multi-Modal Transportation Resources</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gn="l">
              <a:lnSpc>
                <a:spcPct val="107000"/>
              </a:lnSpc>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Install charging stations for electric vehicles where suitable.</a:t>
            </a:r>
          </a:p>
          <a:p>
            <a:pPr marL="171450" marR="0" lvl="0" indent="-171450" algn="l">
              <a:lnSpc>
                <a:spcPct val="107000"/>
              </a:lnSpc>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Provide ample, clearly marked, and assertively enforced parking for the differently able.</a:t>
            </a:r>
          </a:p>
          <a:p>
            <a:pPr marL="171450" marR="0" lvl="0" indent="-171450" algn="l">
              <a:lnSpc>
                <a:spcPct val="107000"/>
              </a:lnSpc>
              <a:spcBef>
                <a:spcPts val="0"/>
              </a:spcBef>
              <a:spcAft>
                <a:spcPts val="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Provide secure bicycle racks and lockers.</a:t>
            </a:r>
          </a:p>
          <a:p>
            <a:pPr marL="171450" marR="0" lvl="0" indent="-171450" algn="l">
              <a:lnSpc>
                <a:spcPct val="107000"/>
              </a:lnSpc>
              <a:spcBef>
                <a:spcPts val="0"/>
              </a:spcBef>
              <a:spcAft>
                <a:spcPts val="800"/>
              </a:spcAft>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Optimize pedestrian safety…</a:t>
            </a:r>
          </a:p>
        </p:txBody>
      </p:sp>
    </p:spTree>
    <p:extLst>
      <p:ext uri="{BB962C8B-B14F-4D97-AF65-F5344CB8AC3E}">
        <p14:creationId xmlns:p14="http://schemas.microsoft.com/office/powerpoint/2010/main" val="4126207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303168" y="349886"/>
            <a:ext cx="3080112" cy="1069612"/>
          </a:xfrm>
        </p:spPr>
        <p:txBody>
          <a:bodyPr/>
          <a:lstStyle/>
          <a:p>
            <a:r>
              <a:rPr lang="en-US" dirty="0"/>
              <a:t>INSIDE</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7" name="TextBox 6">
            <a:extLst>
              <a:ext uri="{FF2B5EF4-FFF2-40B4-BE49-F238E27FC236}">
                <a16:creationId xmlns:a16="http://schemas.microsoft.com/office/drawing/2014/main" id="{E7BA2301-7568-3876-D134-F0CAA8C9CD55}"/>
              </a:ext>
            </a:extLst>
          </p:cNvPr>
          <p:cNvSpPr txBox="1"/>
          <p:nvPr/>
        </p:nvSpPr>
        <p:spPr>
          <a:xfrm>
            <a:off x="55789" y="1493521"/>
            <a:ext cx="3562622" cy="4458849"/>
          </a:xfrm>
          <a:prstGeom prst="rect">
            <a:avLst/>
          </a:prstGeom>
          <a:noFill/>
        </p:spPr>
        <p:txBody>
          <a:bodyPr wrap="square">
            <a:spAutoFit/>
          </a:bodyPr>
          <a:lstStyle/>
          <a:p>
            <a:pPr marL="171450" marR="0">
              <a:lnSpc>
                <a:spcPct val="107000"/>
              </a:lnSpc>
              <a:spcBef>
                <a:spcPts val="0"/>
              </a:spcBef>
              <a:spcAft>
                <a:spcPts val="800"/>
              </a:spcAft>
            </a:pPr>
            <a:r>
              <a:rPr lang="en-US" sz="1400" dirty="0">
                <a:effectLst/>
                <a:ea typeface="Calibri" panose="020F0502020204030204" pitchFamily="34" charset="0"/>
                <a:cs typeface="Times New Roman" panose="02020603050405020304" pitchFamily="18" charset="0"/>
              </a:rPr>
              <a:t>As with the outdoor environment on the campus, we have grown accustomed to the appearance, amenities, and functions of the indoor parish environment, although many of these methods and materials are now known to be unsafe or unsustainable. This includes such materials as carpeting, heating and cooling equipment, cleaners and lubricants, types of lighting, equitable and safe physical access, types and sources of foods and beverages offered/prepared, kitchen appliances, waste disposal, paper products, water fountains, waste disposal components, and so on. Following are some issues and ideas to address in building design, maintenance, resource uses, and overall programming.</a:t>
            </a:r>
          </a:p>
        </p:txBody>
      </p:sp>
      <p:sp>
        <p:nvSpPr>
          <p:cNvPr id="4" name="TextBox 3">
            <a:extLst>
              <a:ext uri="{FF2B5EF4-FFF2-40B4-BE49-F238E27FC236}">
                <a16:creationId xmlns:a16="http://schemas.microsoft.com/office/drawing/2014/main" id="{F8F01FDA-3A7A-2153-176B-C9630CC98402}"/>
              </a:ext>
            </a:extLst>
          </p:cNvPr>
          <p:cNvSpPr txBox="1"/>
          <p:nvPr/>
        </p:nvSpPr>
        <p:spPr>
          <a:xfrm>
            <a:off x="3808912" y="521702"/>
            <a:ext cx="6764382" cy="369332"/>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Consider…</a:t>
            </a:r>
            <a:endParaRPr lang="en-US" dirty="0"/>
          </a:p>
        </p:txBody>
      </p:sp>
      <p:sp>
        <p:nvSpPr>
          <p:cNvPr id="5" name="Title 25">
            <a:extLst>
              <a:ext uri="{FF2B5EF4-FFF2-40B4-BE49-F238E27FC236}">
                <a16:creationId xmlns:a16="http://schemas.microsoft.com/office/drawing/2014/main" id="{A7F6911A-F5B7-4B27-F1E8-F469320F77EB}"/>
              </a:ext>
            </a:extLst>
          </p:cNvPr>
          <p:cNvSpPr txBox="1">
            <a:spLocks/>
          </p:cNvSpPr>
          <p:nvPr/>
        </p:nvSpPr>
        <p:spPr>
          <a:xfrm>
            <a:off x="3959404" y="1036874"/>
            <a:ext cx="2789738" cy="2263676"/>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Design/Construction</a:t>
            </a:r>
          </a:p>
          <a:p>
            <a:pPr marR="0" lvl="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Prioritize sustainability in design and construction, such as pursing accreditation under the </a:t>
            </a:r>
            <a:r>
              <a:rPr lang="en-US" sz="1200" i="1" dirty="0">
                <a:effectLst/>
                <a:latin typeface="+mn-lt"/>
                <a:ea typeface="Calibri" panose="020F0502020204030204" pitchFamily="34" charset="0"/>
                <a:cs typeface="Times New Roman" panose="02020603050405020304" pitchFamily="18" charset="0"/>
              </a:rPr>
              <a:t>Leadership in Energy and Energy Design</a:t>
            </a:r>
            <a:r>
              <a:rPr lang="en-US" sz="1200" dirty="0">
                <a:effectLst/>
                <a:latin typeface="+mn-lt"/>
                <a:ea typeface="Calibri" panose="020F0502020204030204" pitchFamily="34" charset="0"/>
                <a:cs typeface="Times New Roman" panose="02020603050405020304" pitchFamily="18" charset="0"/>
              </a:rPr>
              <a:t> (LEED) rating system of the U. S. Green Building Council: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2"/>
              </a:rPr>
              <a:t>https://www.usgbc.org/leed</a:t>
            </a:r>
            <a:r>
              <a:rPr lang="en-US" sz="1200" dirty="0">
                <a:effectLst/>
                <a:latin typeface="+mn-lt"/>
                <a:ea typeface="Calibri" panose="020F0502020204030204" pitchFamily="34" charset="0"/>
                <a:cs typeface="Times New Roman" panose="02020603050405020304" pitchFamily="18" charset="0"/>
              </a:rPr>
              <a:t> </a:t>
            </a:r>
          </a:p>
        </p:txBody>
      </p:sp>
      <p:sp>
        <p:nvSpPr>
          <p:cNvPr id="6" name="Title 25">
            <a:extLst>
              <a:ext uri="{FF2B5EF4-FFF2-40B4-BE49-F238E27FC236}">
                <a16:creationId xmlns:a16="http://schemas.microsoft.com/office/drawing/2014/main" id="{C30D21FD-B576-FB57-D374-26A03A24EE19}"/>
              </a:ext>
            </a:extLst>
          </p:cNvPr>
          <p:cNvSpPr txBox="1">
            <a:spLocks/>
          </p:cNvSpPr>
          <p:nvPr/>
        </p:nvSpPr>
        <p:spPr>
          <a:xfrm>
            <a:off x="3959403" y="3505754"/>
            <a:ext cx="2789739" cy="1993709"/>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Energy Efficient Appliances</a:t>
            </a:r>
            <a:r>
              <a:rPr lang="en-US" sz="1200" dirty="0">
                <a:effectLst/>
                <a:latin typeface="+mn-lt"/>
                <a:ea typeface="Calibri" panose="020F0502020204030204" pitchFamily="34" charset="0"/>
                <a:cs typeface="Times New Roman" panose="02020603050405020304" pitchFamily="18" charset="0"/>
              </a:rPr>
              <a:t>. Install energy efficient appliances, fixtures, and devices such as those receiving Energy Star ratings by the U.S. </a:t>
            </a:r>
            <a:r>
              <a:rPr lang="en-US" sz="1200" dirty="0" err="1">
                <a:effectLst/>
                <a:latin typeface="+mn-lt"/>
                <a:ea typeface="Calibri" panose="020F0502020204030204" pitchFamily="34" charset="0"/>
                <a:cs typeface="Times New Roman" panose="02020603050405020304" pitchFamily="18" charset="0"/>
              </a:rPr>
              <a:t>Enviromental</a:t>
            </a:r>
            <a:r>
              <a:rPr lang="en-US" sz="1200" dirty="0">
                <a:effectLst/>
                <a:latin typeface="+mn-lt"/>
                <a:ea typeface="Calibri" panose="020F0502020204030204" pitchFamily="34" charset="0"/>
                <a:cs typeface="Times New Roman" panose="02020603050405020304" pitchFamily="18" charset="0"/>
              </a:rPr>
              <a:t> Protection Agency: </a:t>
            </a:r>
            <a:r>
              <a:rPr lang="en-US" sz="1200" u="sng" dirty="0">
                <a:solidFill>
                  <a:srgbClr val="0000FF"/>
                </a:solidFill>
                <a:effectLst/>
                <a:latin typeface="+mn-lt"/>
                <a:ea typeface="Calibri" panose="020F0502020204030204" pitchFamily="34" charset="0"/>
                <a:cs typeface="Times New Roman" panose="02020603050405020304" pitchFamily="18" charset="0"/>
                <a:hlinkClick r:id="rId3"/>
              </a:rPr>
              <a:t>https://www.energystar.gov/</a:t>
            </a:r>
            <a:r>
              <a:rPr lang="en-US" sz="1200" dirty="0">
                <a:solidFill>
                  <a:srgbClr val="0000FF"/>
                </a:solidFill>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p:txBody>
      </p:sp>
      <p:sp>
        <p:nvSpPr>
          <p:cNvPr id="8" name="Title 25">
            <a:extLst>
              <a:ext uri="{FF2B5EF4-FFF2-40B4-BE49-F238E27FC236}">
                <a16:creationId xmlns:a16="http://schemas.microsoft.com/office/drawing/2014/main" id="{D0AF1744-DC7D-E4C5-05C1-10377E7A3A62}"/>
              </a:ext>
            </a:extLst>
          </p:cNvPr>
          <p:cNvSpPr txBox="1">
            <a:spLocks/>
          </p:cNvSpPr>
          <p:nvPr/>
        </p:nvSpPr>
        <p:spPr>
          <a:xfrm>
            <a:off x="7019110" y="1036874"/>
            <a:ext cx="2486296" cy="3923467"/>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Sustainable Furnishings, Flooring, Coverings…</a:t>
            </a:r>
            <a:endParaRPr lang="en-US" sz="1200" dirty="0">
              <a:effectLst/>
              <a:latin typeface="+mn-lt"/>
              <a:ea typeface="Calibri" panose="020F0502020204030204" pitchFamily="34" charset="0"/>
              <a:cs typeface="Times New Roman" panose="02020603050405020304" pitchFamily="18" charset="0"/>
            </a:endParaRPr>
          </a:p>
          <a:p>
            <a:pPr marL="34290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p>
            <a:pPr marR="0" lvl="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Safe, Sustainable, and Fully Bio-Degradable Cleaners, Solvents, and Other Chemicals…</a:t>
            </a:r>
            <a:endParaRPr lang="en-US" sz="1200" dirty="0">
              <a:effectLst/>
              <a:latin typeface="+mn-lt"/>
              <a:ea typeface="Calibri" panose="020F0502020204030204" pitchFamily="34" charset="0"/>
              <a:cs typeface="Times New Roman" panose="02020603050405020304" pitchFamily="18" charset="0"/>
            </a:endParaRPr>
          </a:p>
          <a:p>
            <a:pPr marL="457200" marR="0" algn="l">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 </a:t>
            </a:r>
          </a:p>
          <a:p>
            <a:pPr marR="0" lvl="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Certified Organic, Fair Trade, and Locally-Sourced Food and Beverages…</a:t>
            </a:r>
            <a:endParaRPr lang="en-US" sz="1200" dirty="0">
              <a:effectLst/>
              <a:latin typeface="+mn-lt"/>
              <a:ea typeface="Calibri" panose="020F0502020204030204" pitchFamily="34" charset="0"/>
              <a:cs typeface="Times New Roman" panose="02020603050405020304" pitchFamily="18" charset="0"/>
            </a:endParaRPr>
          </a:p>
          <a:p>
            <a:pPr marL="457200" marR="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R="0" lvl="0" algn="l">
              <a:lnSpc>
                <a:spcPct val="107000"/>
              </a:lnSpc>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Vegan and Vegetarian Resources</a:t>
            </a:r>
            <a:r>
              <a:rPr lang="en-US" sz="1200" dirty="0">
                <a:effectLst/>
                <a:latin typeface="+mn-lt"/>
                <a:ea typeface="Calibri" panose="020F0502020204030204" pitchFamily="34" charset="0"/>
                <a:cs typeface="Times New Roman" panose="02020603050405020304" pitchFamily="18" charset="0"/>
              </a:rPr>
              <a:t>…</a:t>
            </a:r>
          </a:p>
          <a:p>
            <a:pPr marL="457200" marR="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 </a:t>
            </a:r>
          </a:p>
          <a:p>
            <a:pPr algn="l"/>
            <a:r>
              <a:rPr lang="en-US" sz="1200" b="1" dirty="0">
                <a:effectLst/>
                <a:latin typeface="+mn-lt"/>
                <a:ea typeface="Calibri" panose="020F0502020204030204" pitchFamily="34" charset="0"/>
              </a:rPr>
              <a:t>Pre-owned Clothing and Textiles Exchanges</a:t>
            </a:r>
            <a:r>
              <a:rPr lang="en-US" sz="1200" dirty="0">
                <a:effectLst/>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565936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dirty="0"/>
              <a:t>Episcopal church</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30"/>
            <a:ext cx="12192000" cy="2366818"/>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6"/>
            <a:ext cx="5674774" cy="243746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244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677636" y="2605533"/>
            <a:ext cx="2277835" cy="1901144"/>
          </a:xfrm>
        </p:spPr>
        <p:txBody>
          <a:bodyPr/>
          <a:lstStyle/>
          <a:p>
            <a:r>
              <a:rPr lang="en-US" noProof="0" dirty="0"/>
              <a:t>2022 HOUSE OF BISHOP’S CLIMATE STATEMENT</a:t>
            </a:r>
            <a:endParaRPr lang="en-US" dirty="0"/>
          </a:p>
        </p:txBody>
      </p:sp>
      <p:sp>
        <p:nvSpPr>
          <p:cNvPr id="22" name="Text Placeholder 21">
            <a:extLst>
              <a:ext uri="{FF2B5EF4-FFF2-40B4-BE49-F238E27FC236}">
                <a16:creationId xmlns:a16="http://schemas.microsoft.com/office/drawing/2014/main" id="{322BD54C-AB8D-4B3B-836D-ABFFFE5D70BE}"/>
              </a:ext>
            </a:extLst>
          </p:cNvPr>
          <p:cNvSpPr>
            <a:spLocks noGrp="1"/>
          </p:cNvSpPr>
          <p:nvPr>
            <p:ph type="body" sz="quarter" idx="16"/>
          </p:nvPr>
        </p:nvSpPr>
        <p:spPr>
          <a:xfrm>
            <a:off x="4231042" y="652826"/>
            <a:ext cx="3433138" cy="426393"/>
          </a:xfrm>
        </p:spPr>
        <p:txBody>
          <a:bodyPr/>
          <a:lstStyle/>
          <a:p>
            <a:r>
              <a:rPr lang="en-US" dirty="0"/>
              <a:t>OUR FIRST VOCATION</a:t>
            </a: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231042" y="1032330"/>
            <a:ext cx="2855558" cy="1370672"/>
          </a:xfrm>
        </p:spPr>
        <p:txBody>
          <a:bodyPr/>
          <a:lstStyle/>
          <a:p>
            <a:r>
              <a:rPr lang="en-US" i="1" dirty="0">
                <a:solidFill>
                  <a:srgbClr val="404040"/>
                </a:solidFill>
                <a:latin typeface="gill-sans-nova"/>
              </a:rPr>
              <a:t>T</a:t>
            </a:r>
            <a:r>
              <a:rPr lang="en-US" b="0" i="1" dirty="0">
                <a:solidFill>
                  <a:srgbClr val="404040"/>
                </a:solidFill>
                <a:effectLst/>
                <a:latin typeface="gill-sans-nova"/>
              </a:rPr>
              <a:t>ogether with God, together with one another, we care for God’s world</a:t>
            </a:r>
            <a:endParaRPr lang="en-US" i="1" dirty="0"/>
          </a:p>
        </p:txBody>
      </p:sp>
      <p:sp>
        <p:nvSpPr>
          <p:cNvPr id="23" name="Text Placeholder 22">
            <a:extLst>
              <a:ext uri="{FF2B5EF4-FFF2-40B4-BE49-F238E27FC236}">
                <a16:creationId xmlns:a16="http://schemas.microsoft.com/office/drawing/2014/main" id="{B36D4B3E-84DA-44C7-A6BE-5A3E2200511C}"/>
              </a:ext>
            </a:extLst>
          </p:cNvPr>
          <p:cNvSpPr>
            <a:spLocks noGrp="1"/>
          </p:cNvSpPr>
          <p:nvPr>
            <p:ph type="body" sz="quarter" idx="17"/>
          </p:nvPr>
        </p:nvSpPr>
        <p:spPr>
          <a:xfrm>
            <a:off x="7625759" y="652826"/>
            <a:ext cx="3433138" cy="426393"/>
          </a:xfrm>
        </p:spPr>
        <p:txBody>
          <a:bodyPr/>
          <a:lstStyle/>
          <a:p>
            <a:r>
              <a:rPr lang="en-US" dirty="0"/>
              <a:t>FUTURE FOCUS</a:t>
            </a:r>
          </a:p>
        </p:txBody>
      </p:sp>
      <p:sp>
        <p:nvSpPr>
          <p:cNvPr id="19" name="Text Placeholder 18">
            <a:extLst>
              <a:ext uri="{FF2B5EF4-FFF2-40B4-BE49-F238E27FC236}">
                <a16:creationId xmlns:a16="http://schemas.microsoft.com/office/drawing/2014/main" id="{41F484C5-3EB9-4664-93EB-E81179E953BB}"/>
              </a:ext>
            </a:extLst>
          </p:cNvPr>
          <p:cNvSpPr>
            <a:spLocks noGrp="1"/>
          </p:cNvSpPr>
          <p:nvPr>
            <p:ph type="body" sz="quarter" idx="13"/>
          </p:nvPr>
        </p:nvSpPr>
        <p:spPr>
          <a:xfrm>
            <a:off x="7625759" y="1032330"/>
            <a:ext cx="4010718" cy="1370672"/>
          </a:xfrm>
        </p:spPr>
        <p:txBody>
          <a:bodyPr/>
          <a:lstStyle/>
          <a:p>
            <a:pPr algn="l"/>
            <a:r>
              <a:rPr lang="en-US" b="0" i="0" dirty="0">
                <a:solidFill>
                  <a:srgbClr val="404040"/>
                </a:solidFill>
                <a:effectLst/>
                <a:latin typeface="gill-sans-nova"/>
              </a:rPr>
              <a:t>Address climate change for the sake of love of God and neighbor by:</a:t>
            </a:r>
          </a:p>
          <a:p>
            <a:pPr marL="285750" indent="-285750" algn="l">
              <a:buFont typeface="Arial" panose="020B0604020202020204" pitchFamily="34" charset="0"/>
              <a:buChar char="•"/>
            </a:pPr>
            <a:r>
              <a:rPr lang="en-US" b="0" i="0" dirty="0">
                <a:solidFill>
                  <a:srgbClr val="404040"/>
                </a:solidFill>
                <a:effectLst/>
                <a:latin typeface="gill-sans-nova"/>
              </a:rPr>
              <a:t>Treating all human beings with dignity so droughts, floods, and extreme weather patterns don’t force people into exile and desperate, life-threatening migration.</a:t>
            </a:r>
          </a:p>
          <a:p>
            <a:pPr marL="285750" indent="-285750" algn="l">
              <a:buFont typeface="Arial" panose="020B0604020202020204" pitchFamily="34" charset="0"/>
              <a:buChar char="•"/>
            </a:pPr>
            <a:r>
              <a:rPr lang="en-US" dirty="0">
                <a:solidFill>
                  <a:srgbClr val="404040"/>
                </a:solidFill>
                <a:latin typeface="gill-sans-nova"/>
              </a:rPr>
              <a:t>Building </a:t>
            </a:r>
            <a:r>
              <a:rPr lang="en-US" b="0" i="0" dirty="0">
                <a:solidFill>
                  <a:srgbClr val="404040"/>
                </a:solidFill>
                <a:effectLst/>
                <a:latin typeface="gill-sans-nova"/>
              </a:rPr>
              <a:t>peace so that competition for scarce resources does not drive further violence.</a:t>
            </a:r>
          </a:p>
          <a:p>
            <a:pPr marL="285750" indent="-285750" algn="l">
              <a:buFont typeface="Arial" panose="020B0604020202020204" pitchFamily="34" charset="0"/>
              <a:buChar char="•"/>
            </a:pPr>
            <a:r>
              <a:rPr lang="en-US" dirty="0">
                <a:solidFill>
                  <a:srgbClr val="404040"/>
                </a:solidFill>
                <a:latin typeface="gill-sans-nova"/>
              </a:rPr>
              <a:t>E</a:t>
            </a:r>
            <a:r>
              <a:rPr lang="en-US" b="0" i="0" dirty="0">
                <a:solidFill>
                  <a:srgbClr val="404040"/>
                </a:solidFill>
                <a:effectLst/>
                <a:latin typeface="gill-sans-nova"/>
              </a:rPr>
              <a:t>nsuring that every child of God has enough to eat so that our bountiful earth can continue to support and sustain food systems that nourish people and the soil.</a:t>
            </a:r>
          </a:p>
        </p:txBody>
      </p:sp>
      <p:sp>
        <p:nvSpPr>
          <p:cNvPr id="25" name="Text Placeholder 24">
            <a:extLst>
              <a:ext uri="{FF2B5EF4-FFF2-40B4-BE49-F238E27FC236}">
                <a16:creationId xmlns:a16="http://schemas.microsoft.com/office/drawing/2014/main" id="{FB26710D-F165-490A-A2CE-0A7D9FD8F9BA}"/>
              </a:ext>
            </a:extLst>
          </p:cNvPr>
          <p:cNvSpPr>
            <a:spLocks noGrp="1"/>
          </p:cNvSpPr>
          <p:nvPr>
            <p:ph type="body" sz="quarter" idx="19"/>
          </p:nvPr>
        </p:nvSpPr>
        <p:spPr>
          <a:xfrm>
            <a:off x="4231042" y="2300718"/>
            <a:ext cx="3433138" cy="428891"/>
          </a:xfrm>
        </p:spPr>
        <p:txBody>
          <a:bodyPr/>
          <a:lstStyle/>
          <a:p>
            <a:r>
              <a:rPr lang="en-US" dirty="0"/>
              <a:t>CURRENT STATE</a:t>
            </a:r>
          </a:p>
        </p:txBody>
      </p:sp>
      <p:sp>
        <p:nvSpPr>
          <p:cNvPr id="21" name="Text Placeholder 20">
            <a:extLst>
              <a:ext uri="{FF2B5EF4-FFF2-40B4-BE49-F238E27FC236}">
                <a16:creationId xmlns:a16="http://schemas.microsoft.com/office/drawing/2014/main" id="{D5F29795-F227-44BE-8FFE-BEDE82043BB8}"/>
              </a:ext>
            </a:extLst>
          </p:cNvPr>
          <p:cNvSpPr>
            <a:spLocks noGrp="1"/>
          </p:cNvSpPr>
          <p:nvPr>
            <p:ph type="body" sz="quarter" idx="23"/>
          </p:nvPr>
        </p:nvSpPr>
        <p:spPr>
          <a:xfrm>
            <a:off x="4267781" y="2700329"/>
            <a:ext cx="2745340" cy="961350"/>
          </a:xfrm>
        </p:spPr>
        <p:txBody>
          <a:bodyPr/>
          <a:lstStyle/>
          <a:p>
            <a:r>
              <a:rPr lang="en-US" b="0" i="0" dirty="0">
                <a:solidFill>
                  <a:srgbClr val="404040"/>
                </a:solidFill>
                <a:effectLst/>
                <a:latin typeface="gill-sans-nova"/>
              </a:rPr>
              <a:t>We:</a:t>
            </a:r>
          </a:p>
          <a:p>
            <a:pPr marL="285750" indent="-285750">
              <a:buFont typeface="Arial" panose="020B0604020202020204" pitchFamily="34" charset="0"/>
              <a:buChar char="•"/>
            </a:pPr>
            <a:r>
              <a:rPr lang="en-US" dirty="0">
                <a:solidFill>
                  <a:srgbClr val="404040"/>
                </a:solidFill>
                <a:latin typeface="gill-sans-nova"/>
              </a:rPr>
              <a:t>C</a:t>
            </a:r>
            <a:r>
              <a:rPr lang="en-US" b="0" i="0" dirty="0">
                <a:solidFill>
                  <a:srgbClr val="404040"/>
                </a:solidFill>
                <a:effectLst/>
                <a:latin typeface="gill-sans-nova"/>
              </a:rPr>
              <a:t>rave and hoard what we do not need</a:t>
            </a:r>
          </a:p>
          <a:p>
            <a:pPr marL="285750" indent="-285750">
              <a:buFont typeface="Arial" panose="020B0604020202020204" pitchFamily="34" charset="0"/>
              <a:buChar char="•"/>
            </a:pPr>
            <a:r>
              <a:rPr lang="en-US" dirty="0">
                <a:solidFill>
                  <a:srgbClr val="404040"/>
                </a:solidFill>
                <a:latin typeface="gill-sans-nova"/>
              </a:rPr>
              <a:t>T</a:t>
            </a:r>
            <a:r>
              <a:rPr lang="en-US" b="0" i="0" dirty="0">
                <a:solidFill>
                  <a:srgbClr val="404040"/>
                </a:solidFill>
                <a:effectLst/>
                <a:latin typeface="gill-sans-nova"/>
              </a:rPr>
              <a:t>ake and grasp what does not belong to us</a:t>
            </a:r>
          </a:p>
          <a:p>
            <a:pPr marL="285750" indent="-285750">
              <a:buFont typeface="Arial" panose="020B0604020202020204" pitchFamily="34" charset="0"/>
              <a:buChar char="•"/>
            </a:pPr>
            <a:r>
              <a:rPr lang="en-US" dirty="0">
                <a:solidFill>
                  <a:srgbClr val="404040"/>
                </a:solidFill>
                <a:latin typeface="gill-sans-nova"/>
              </a:rPr>
              <a:t>B</a:t>
            </a:r>
            <a:r>
              <a:rPr lang="en-US" b="0" i="0" dirty="0">
                <a:solidFill>
                  <a:srgbClr val="404040"/>
                </a:solidFill>
                <a:effectLst/>
                <a:latin typeface="gill-sans-nova"/>
              </a:rPr>
              <a:t>urden and dominate what was meant to be free</a:t>
            </a:r>
          </a:p>
          <a:p>
            <a:endParaRPr lang="en-US" sz="800" b="0" i="0" dirty="0">
              <a:solidFill>
                <a:srgbClr val="404040"/>
              </a:solidFill>
              <a:effectLst/>
              <a:latin typeface="gill-sans-nova"/>
            </a:endParaRPr>
          </a:p>
          <a:p>
            <a:r>
              <a:rPr lang="en-US" b="0" i="0" dirty="0">
                <a:solidFill>
                  <a:srgbClr val="404040"/>
                </a:solidFill>
                <a:effectLst/>
                <a:latin typeface="gill-sans-nova"/>
              </a:rPr>
              <a:t>As a result, the planet and our most vulnerable neighbors suffer </a:t>
            </a:r>
            <a:endParaRPr lang="en-US" dirty="0"/>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324" name="Footer Placeholder 323">
            <a:extLst>
              <a:ext uri="{FF2B5EF4-FFF2-40B4-BE49-F238E27FC236}">
                <a16:creationId xmlns:a16="http://schemas.microsoft.com/office/drawing/2014/main" id="{F3416D3B-8D80-4408-8E8E-08E7B3A092C0}"/>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14</a:t>
            </a:fld>
            <a:endParaRPr lang="en-US" dirty="0"/>
          </a:p>
        </p:txBody>
      </p:sp>
      <p:sp>
        <p:nvSpPr>
          <p:cNvPr id="3" name="TextBox 2">
            <a:extLst>
              <a:ext uri="{FF2B5EF4-FFF2-40B4-BE49-F238E27FC236}">
                <a16:creationId xmlns:a16="http://schemas.microsoft.com/office/drawing/2014/main" id="{B746795C-D323-9270-6E67-8E70B30D6BAB}"/>
              </a:ext>
            </a:extLst>
          </p:cNvPr>
          <p:cNvSpPr txBox="1"/>
          <p:nvPr/>
        </p:nvSpPr>
        <p:spPr>
          <a:xfrm>
            <a:off x="473529" y="4621565"/>
            <a:ext cx="2683669" cy="276999"/>
          </a:xfrm>
          <a:prstGeom prst="rect">
            <a:avLst/>
          </a:prstGeom>
          <a:noFill/>
        </p:spPr>
        <p:txBody>
          <a:bodyPr wrap="square">
            <a:spAutoFit/>
          </a:bodyPr>
          <a:lstStyle/>
          <a:p>
            <a:r>
              <a:rPr lang="en-US" sz="1200" dirty="0">
                <a:hlinkClick r:id="rId2"/>
              </a:rPr>
              <a:t>Creation Care – The Episcopal Church</a:t>
            </a:r>
            <a:endParaRPr lang="en-US" sz="1200" dirty="0"/>
          </a:p>
        </p:txBody>
      </p:sp>
      <p:sp>
        <p:nvSpPr>
          <p:cNvPr id="12" name="TextBox 11">
            <a:extLst>
              <a:ext uri="{FF2B5EF4-FFF2-40B4-BE49-F238E27FC236}">
                <a16:creationId xmlns:a16="http://schemas.microsoft.com/office/drawing/2014/main" id="{07D09833-2F2E-73DC-7291-F374F00D841E}"/>
              </a:ext>
            </a:extLst>
          </p:cNvPr>
          <p:cNvSpPr txBox="1"/>
          <p:nvPr/>
        </p:nvSpPr>
        <p:spPr>
          <a:xfrm>
            <a:off x="7923439" y="6029743"/>
            <a:ext cx="3086101" cy="400110"/>
          </a:xfrm>
          <a:prstGeom prst="rect">
            <a:avLst/>
          </a:prstGeom>
          <a:noFill/>
        </p:spPr>
        <p:txBody>
          <a:bodyPr wrap="square" rtlCol="0">
            <a:spAutoFit/>
          </a:bodyPr>
          <a:lstStyle/>
          <a:p>
            <a:r>
              <a:rPr lang="en-US" sz="1000" dirty="0">
                <a:hlinkClick r:id="rId3"/>
              </a:rPr>
              <a:t>Expressing the Mind of the House on Climate and Our Vocation in Christ – The Episcopal Church</a:t>
            </a:r>
            <a:endParaRPr lang="en-US" sz="1000" dirty="0"/>
          </a:p>
        </p:txBody>
      </p:sp>
      <p:pic>
        <p:nvPicPr>
          <p:cNvPr id="14" name="Picture 13">
            <a:extLst>
              <a:ext uri="{FF2B5EF4-FFF2-40B4-BE49-F238E27FC236}">
                <a16:creationId xmlns:a16="http://schemas.microsoft.com/office/drawing/2014/main" id="{D0783C3B-5656-197A-9F43-B78CE48622D1}"/>
              </a:ext>
            </a:extLst>
          </p:cNvPr>
          <p:cNvPicPr>
            <a:picLocks noChangeAspect="1"/>
          </p:cNvPicPr>
          <p:nvPr/>
        </p:nvPicPr>
        <p:blipFill>
          <a:blip r:embed="rId4"/>
          <a:stretch>
            <a:fillRect/>
          </a:stretch>
        </p:blipFill>
        <p:spPr>
          <a:xfrm>
            <a:off x="0" y="407966"/>
            <a:ext cx="3726998" cy="1690357"/>
          </a:xfrm>
          <a:prstGeom prst="rect">
            <a:avLst/>
          </a:prstGeom>
        </p:spPr>
      </p:pic>
    </p:spTree>
    <p:extLst>
      <p:ext uri="{BB962C8B-B14F-4D97-AF65-F5344CB8AC3E}">
        <p14:creationId xmlns:p14="http://schemas.microsoft.com/office/powerpoint/2010/main" val="2174002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BCCD6C8-F91D-4A81-8513-B31078BBC009}"/>
              </a:ext>
            </a:extLst>
          </p:cNvPr>
          <p:cNvSpPr>
            <a:spLocks noGrp="1"/>
          </p:cNvSpPr>
          <p:nvPr>
            <p:ph type="title"/>
          </p:nvPr>
        </p:nvSpPr>
        <p:spPr>
          <a:xfrm>
            <a:off x="2053436" y="82253"/>
            <a:ext cx="5200532" cy="720399"/>
          </a:xfrm>
        </p:spPr>
        <p:txBody>
          <a:bodyPr/>
          <a:lstStyle/>
          <a:p>
            <a:r>
              <a:rPr lang="en-US" noProof="0" dirty="0"/>
              <a:t>commitment</a:t>
            </a:r>
            <a:endParaRPr lang="en-US" dirty="0"/>
          </a:p>
        </p:txBody>
      </p:sp>
      <p:sp>
        <p:nvSpPr>
          <p:cNvPr id="63" name="Text Placeholder 62">
            <a:extLst>
              <a:ext uri="{FF2B5EF4-FFF2-40B4-BE49-F238E27FC236}">
                <a16:creationId xmlns:a16="http://schemas.microsoft.com/office/drawing/2014/main" id="{9F219F7A-AA8D-44E8-85C6-7B9E43B2FEA2}"/>
              </a:ext>
            </a:extLst>
          </p:cNvPr>
          <p:cNvSpPr>
            <a:spLocks noGrp="1"/>
          </p:cNvSpPr>
          <p:nvPr>
            <p:ph type="body" sz="quarter" idx="16"/>
          </p:nvPr>
        </p:nvSpPr>
        <p:spPr>
          <a:xfrm>
            <a:off x="348950" y="921003"/>
            <a:ext cx="5724525" cy="315434"/>
          </a:xfrm>
        </p:spPr>
        <p:txBody>
          <a:bodyPr/>
          <a:lstStyle/>
          <a:p>
            <a:r>
              <a:rPr lang="en-US" sz="1200" dirty="0"/>
              <a:t>ACCELERATE AMBITION​</a:t>
            </a:r>
          </a:p>
        </p:txBody>
      </p:sp>
      <p:sp>
        <p:nvSpPr>
          <p:cNvPr id="62" name="Text Placeholder 61">
            <a:extLst>
              <a:ext uri="{FF2B5EF4-FFF2-40B4-BE49-F238E27FC236}">
                <a16:creationId xmlns:a16="http://schemas.microsoft.com/office/drawing/2014/main" id="{F0E231FA-A4C7-4627-A14C-74DA402FD943}"/>
              </a:ext>
            </a:extLst>
          </p:cNvPr>
          <p:cNvSpPr>
            <a:spLocks noGrp="1"/>
          </p:cNvSpPr>
          <p:nvPr>
            <p:ph type="body" sz="quarter" idx="12"/>
          </p:nvPr>
        </p:nvSpPr>
        <p:spPr>
          <a:xfrm>
            <a:off x="287741" y="1297059"/>
            <a:ext cx="5904870" cy="1017102"/>
          </a:xfrm>
        </p:spPr>
        <p:txBody>
          <a:bodyPr/>
          <a:lstStyle/>
          <a:p>
            <a:r>
              <a:rPr lang="en-US" sz="1000" dirty="0"/>
              <a:t>We urge ALL stakeholders – member states, private sector, civil society and individuals — to accelerate ambition and reduce carbon consumption and emissions to keep global warming to 1.5C degrees above pre-industrial levels. We urge member states to fulfill their Paris Agreement commitments and intensify the impact of Nationally Determined Contributions (NDCs), focusing particularly on nature-based solutions, sustainable cities and the blue economy. We applaud ambitious commitments by member states, including the U.S.’s new NDC of 50-52%.​</a:t>
            </a:r>
          </a:p>
        </p:txBody>
      </p:sp>
      <p:sp>
        <p:nvSpPr>
          <p:cNvPr id="20" name="Date Placeholder 19">
            <a:extLst>
              <a:ext uri="{FF2B5EF4-FFF2-40B4-BE49-F238E27FC236}">
                <a16:creationId xmlns:a16="http://schemas.microsoft.com/office/drawing/2014/main" id="{6118120B-49F2-457A-8FD7-4A9BA3AC6A66}"/>
              </a:ext>
            </a:extLst>
          </p:cNvPr>
          <p:cNvSpPr>
            <a:spLocks noGrp="1"/>
          </p:cNvSpPr>
          <p:nvPr>
            <p:ph type="dt" sz="half" idx="2"/>
          </p:nvPr>
        </p:nvSpPr>
        <p:spPr>
          <a:xfrm>
            <a:off x="0" y="6248018"/>
            <a:ext cx="2435528" cy="614850"/>
          </a:xfrm>
        </p:spPr>
        <p:txBody>
          <a:bodyPr/>
          <a:lstStyle/>
          <a:p>
            <a:r>
              <a:rPr lang="en-US" dirty="0"/>
              <a:t>2023</a:t>
            </a:r>
          </a:p>
        </p:txBody>
      </p:sp>
      <p:pic>
        <p:nvPicPr>
          <p:cNvPr id="18" name="Picture Placeholder 17" descr="A picture containing plant, vegetable&#10;">
            <a:extLst>
              <a:ext uri="{FF2B5EF4-FFF2-40B4-BE49-F238E27FC236}">
                <a16:creationId xmlns:a16="http://schemas.microsoft.com/office/drawing/2014/main" id="{A5E3392C-C6EB-4B0C-B644-CBD1E6A3442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6384174" y="0"/>
            <a:ext cx="5807825" cy="6858000"/>
          </a:xfrm>
        </p:spPr>
      </p:pic>
      <p:sp>
        <p:nvSpPr>
          <p:cNvPr id="21" name="Footer Placeholder 20">
            <a:extLst>
              <a:ext uri="{FF2B5EF4-FFF2-40B4-BE49-F238E27FC236}">
                <a16:creationId xmlns:a16="http://schemas.microsoft.com/office/drawing/2014/main" id="{08ADC8B7-1650-4062-AE08-FC1C3B6ADD76}"/>
              </a:ext>
            </a:extLst>
          </p:cNvPr>
          <p:cNvSpPr>
            <a:spLocks noGrp="1"/>
          </p:cNvSpPr>
          <p:nvPr>
            <p:ph type="ftr" sz="quarter" idx="11"/>
          </p:nvPr>
        </p:nvSpPr>
        <p:spPr>
          <a:xfrm>
            <a:off x="2439762" y="6248018"/>
            <a:ext cx="7267426" cy="620868"/>
          </a:xfrm>
        </p:spPr>
        <p:txBody>
          <a:bodyPr/>
          <a:lstStyle/>
          <a:p>
            <a:r>
              <a:rPr lang="en-US" dirty="0"/>
              <a:t>CLIMATE ACTION ROADMAP</a:t>
            </a:r>
          </a:p>
        </p:txBody>
      </p:sp>
      <p:sp>
        <p:nvSpPr>
          <p:cNvPr id="22" name="Slide Number Placeholder 21">
            <a:extLst>
              <a:ext uri="{FF2B5EF4-FFF2-40B4-BE49-F238E27FC236}">
                <a16:creationId xmlns:a16="http://schemas.microsoft.com/office/drawing/2014/main" id="{071C9AA2-1CCA-4329-B67C-08356C3C3CBC}"/>
              </a:ext>
            </a:extLst>
          </p:cNvPr>
          <p:cNvSpPr>
            <a:spLocks noGrp="1"/>
          </p:cNvSpPr>
          <p:nvPr>
            <p:ph type="sldNum" sz="quarter" idx="4"/>
          </p:nvPr>
        </p:nvSpPr>
        <p:spPr>
          <a:xfrm>
            <a:off x="9707188" y="6248018"/>
            <a:ext cx="2495699" cy="620866"/>
          </a:xfrm>
        </p:spPr>
        <p:txBody>
          <a:bodyPr/>
          <a:lstStyle/>
          <a:p>
            <a:fld id="{EA87306C-81BA-4795-A5CA-9392456A8C1E}" type="slidenum">
              <a:rPr lang="en-US" smtClean="0"/>
              <a:pPr/>
              <a:t>15</a:t>
            </a:fld>
            <a:endParaRPr lang="en-US" dirty="0"/>
          </a:p>
        </p:txBody>
      </p:sp>
      <p:sp>
        <p:nvSpPr>
          <p:cNvPr id="4" name="TextBox 3">
            <a:extLst>
              <a:ext uri="{FF2B5EF4-FFF2-40B4-BE49-F238E27FC236}">
                <a16:creationId xmlns:a16="http://schemas.microsoft.com/office/drawing/2014/main" id="{7A9258B2-42E7-6A58-40BD-B626DE13E723}"/>
              </a:ext>
            </a:extLst>
          </p:cNvPr>
          <p:cNvSpPr txBox="1"/>
          <p:nvPr/>
        </p:nvSpPr>
        <p:spPr>
          <a:xfrm>
            <a:off x="6421593" y="2310544"/>
            <a:ext cx="6100762" cy="923330"/>
          </a:xfrm>
          <a:prstGeom prst="rect">
            <a:avLst/>
          </a:prstGeom>
          <a:noFill/>
        </p:spPr>
        <p:txBody>
          <a:bodyPr wrap="square">
            <a:spAutoFit/>
          </a:bodyPr>
          <a:lstStyle/>
          <a:p>
            <a:r>
              <a:rPr lang="en-US" dirty="0">
                <a:solidFill>
                  <a:schemeClr val="bg1"/>
                </a:solidFill>
              </a:rPr>
              <a:t>The Episcopal Church is committed to growing loving, liberating and life-giving relationships across the human family and with all of God’s creation. </a:t>
            </a:r>
          </a:p>
        </p:txBody>
      </p:sp>
      <p:sp>
        <p:nvSpPr>
          <p:cNvPr id="6" name="TextBox 5">
            <a:extLst>
              <a:ext uri="{FF2B5EF4-FFF2-40B4-BE49-F238E27FC236}">
                <a16:creationId xmlns:a16="http://schemas.microsoft.com/office/drawing/2014/main" id="{5499541C-FE13-F921-38D8-3022EC920B5D}"/>
              </a:ext>
            </a:extLst>
          </p:cNvPr>
          <p:cNvSpPr txBox="1"/>
          <p:nvPr/>
        </p:nvSpPr>
        <p:spPr>
          <a:xfrm>
            <a:off x="2620736" y="5970565"/>
            <a:ext cx="6262006" cy="215444"/>
          </a:xfrm>
          <a:prstGeom prst="rect">
            <a:avLst/>
          </a:prstGeom>
          <a:noFill/>
        </p:spPr>
        <p:txBody>
          <a:bodyPr wrap="square">
            <a:spAutoFit/>
          </a:bodyPr>
          <a:lstStyle/>
          <a:p>
            <a:r>
              <a:rPr lang="en-US" sz="800" dirty="0">
                <a:hlinkClick r:id="rId3"/>
              </a:rPr>
              <a:t>COP26-Episcopal-Church-policy-priorities-June-2021.pdf (episcopalchurch.org)</a:t>
            </a:r>
            <a:endParaRPr lang="en-US" sz="800" dirty="0"/>
          </a:p>
        </p:txBody>
      </p:sp>
      <p:sp>
        <p:nvSpPr>
          <p:cNvPr id="15" name="Text Placeholder 62">
            <a:extLst>
              <a:ext uri="{FF2B5EF4-FFF2-40B4-BE49-F238E27FC236}">
                <a16:creationId xmlns:a16="http://schemas.microsoft.com/office/drawing/2014/main" id="{034FE0D3-F73C-365E-14DE-8E53B27F396F}"/>
              </a:ext>
            </a:extLst>
          </p:cNvPr>
          <p:cNvSpPr txBox="1">
            <a:spLocks/>
          </p:cNvSpPr>
          <p:nvPr/>
        </p:nvSpPr>
        <p:spPr>
          <a:xfrm>
            <a:off x="370723" y="2947092"/>
            <a:ext cx="5724525" cy="315434"/>
          </a:xfrm>
          <a:prstGeom prst="rect">
            <a:avLst/>
          </a:prstGeom>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INCREASE SUPPORT FOR COMMUNITIES EXPERIENCING LOSS AND DAMAGE</a:t>
            </a:r>
            <a:r>
              <a:rPr lang="en-US" sz="1200" dirty="0"/>
              <a:t>​</a:t>
            </a:r>
          </a:p>
        </p:txBody>
      </p:sp>
      <p:sp>
        <p:nvSpPr>
          <p:cNvPr id="16" name="Text Placeholder 61">
            <a:extLst>
              <a:ext uri="{FF2B5EF4-FFF2-40B4-BE49-F238E27FC236}">
                <a16:creationId xmlns:a16="http://schemas.microsoft.com/office/drawing/2014/main" id="{BF398AF7-464C-FFE6-635E-3E4C1C896A7A}"/>
              </a:ext>
            </a:extLst>
          </p:cNvPr>
          <p:cNvSpPr txBox="1">
            <a:spLocks/>
          </p:cNvSpPr>
          <p:nvPr/>
        </p:nvSpPr>
        <p:spPr>
          <a:xfrm>
            <a:off x="309514" y="3323148"/>
            <a:ext cx="5904870"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We urge all stakeholders to “leave no one behind” in accordance with Agenda 2030 and the Sustainable Development Goals, by prioritizing and sustaining multilateral commitments to the most vulnerable populations. We urge member states to offer generous political and financial support for the Warsaw International Mechanism, including an accountable and effective governing structure. We encourage UN officials and negotiators to recognize the unique sectoral contributions of </a:t>
            </a:r>
            <a:r>
              <a:rPr lang="en-US" sz="1050" dirty="0" err="1"/>
              <a:t>faithbased</a:t>
            </a:r>
            <a:r>
              <a:rPr lang="en-US" sz="1050" dirty="0"/>
              <a:t> communities in confronting climate change and to work with them as they respond to the spiritual and psychosocial needs of those facing climate grief and trauma. </a:t>
            </a:r>
            <a:endParaRPr lang="en-US" sz="1000" dirty="0"/>
          </a:p>
        </p:txBody>
      </p:sp>
    </p:spTree>
    <p:extLst>
      <p:ext uri="{BB962C8B-B14F-4D97-AF65-F5344CB8AC3E}">
        <p14:creationId xmlns:p14="http://schemas.microsoft.com/office/powerpoint/2010/main" val="231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A593C5-B4A8-B2EA-826B-FB625124C4B5}"/>
              </a:ext>
            </a:extLst>
          </p:cNvPr>
          <p:cNvSpPr/>
          <p:nvPr/>
        </p:nvSpPr>
        <p:spPr>
          <a:xfrm>
            <a:off x="6621236" y="442452"/>
            <a:ext cx="5355771" cy="546610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5BCCD6C8-F91D-4A81-8513-B31078BBC009}"/>
              </a:ext>
            </a:extLst>
          </p:cNvPr>
          <p:cNvSpPr>
            <a:spLocks noGrp="1"/>
          </p:cNvSpPr>
          <p:nvPr>
            <p:ph type="title"/>
          </p:nvPr>
        </p:nvSpPr>
        <p:spPr>
          <a:xfrm>
            <a:off x="-1" y="82253"/>
            <a:ext cx="5708951" cy="720399"/>
          </a:xfrm>
        </p:spPr>
        <p:txBody>
          <a:bodyPr/>
          <a:lstStyle/>
          <a:p>
            <a:pPr algn="ctr"/>
            <a:r>
              <a:rPr lang="en-US" noProof="0" dirty="0"/>
              <a:t>commitment</a:t>
            </a:r>
            <a:endParaRPr lang="en-US" dirty="0"/>
          </a:p>
        </p:txBody>
      </p:sp>
      <p:sp>
        <p:nvSpPr>
          <p:cNvPr id="63" name="Text Placeholder 62">
            <a:extLst>
              <a:ext uri="{FF2B5EF4-FFF2-40B4-BE49-F238E27FC236}">
                <a16:creationId xmlns:a16="http://schemas.microsoft.com/office/drawing/2014/main" id="{9F219F7A-AA8D-44E8-85C6-7B9E43B2FEA2}"/>
              </a:ext>
            </a:extLst>
          </p:cNvPr>
          <p:cNvSpPr>
            <a:spLocks noGrp="1"/>
          </p:cNvSpPr>
          <p:nvPr>
            <p:ph type="body" sz="quarter" idx="16"/>
          </p:nvPr>
        </p:nvSpPr>
        <p:spPr>
          <a:xfrm>
            <a:off x="348951" y="758960"/>
            <a:ext cx="5308900" cy="442433"/>
          </a:xfrm>
        </p:spPr>
        <p:txBody>
          <a:bodyPr/>
          <a:lstStyle/>
          <a:p>
            <a:r>
              <a:rPr lang="en-US" sz="1050" dirty="0"/>
              <a:t>PROTECT HUMAN RIGHTS AND AFFIRM CLIMATE AND ECOJUSTICE </a:t>
            </a:r>
          </a:p>
          <a:p>
            <a:r>
              <a:rPr lang="en-US" sz="1050" dirty="0"/>
              <a:t>IN ADDRESSING ADAPTATION AND MITIGATION</a:t>
            </a:r>
            <a:endParaRPr lang="en-US" sz="1200" dirty="0"/>
          </a:p>
        </p:txBody>
      </p:sp>
      <p:sp>
        <p:nvSpPr>
          <p:cNvPr id="62" name="Text Placeholder 61">
            <a:extLst>
              <a:ext uri="{FF2B5EF4-FFF2-40B4-BE49-F238E27FC236}">
                <a16:creationId xmlns:a16="http://schemas.microsoft.com/office/drawing/2014/main" id="{F0E231FA-A4C7-4627-A14C-74DA402FD943}"/>
              </a:ext>
            </a:extLst>
          </p:cNvPr>
          <p:cNvSpPr>
            <a:spLocks noGrp="1"/>
          </p:cNvSpPr>
          <p:nvPr>
            <p:ph type="body" sz="quarter" idx="12"/>
          </p:nvPr>
        </p:nvSpPr>
        <p:spPr>
          <a:xfrm>
            <a:off x="295904" y="1245978"/>
            <a:ext cx="5533395" cy="1017102"/>
          </a:xfrm>
        </p:spPr>
        <p:txBody>
          <a:bodyPr/>
          <a:lstStyle/>
          <a:p>
            <a:r>
              <a:rPr lang="en-US" sz="1050" dirty="0"/>
              <a:t>We commend member states who have committed to adaptation and mitigation solutions and ask for swift action, significantly increased adaptation finance, progress towards the Global Goal on Adaptation, and support for multinational and multi-sectoral initiatives. We ask negotiators to affirm climate justice, reject environmental racism and prioritize the needs of the most vulnerable, including small island developing states and least developed countries, Indigenous peoples, climate migrants, youth and women (in accordance with the Gender Action Plan). We urge negotiators to design solutions that protect the human rights and authority of Indigenous peoples and local communities, respecting the principle of Free Prior and Informed Consent mandated by the UN Declaration on the Rights of Indigenous Peoples. We ask negotiators to ensure a just transition for fossil-fuel dependent communities.</a:t>
            </a:r>
            <a:endParaRPr lang="en-US" sz="1000" dirty="0"/>
          </a:p>
        </p:txBody>
      </p:sp>
      <p:sp>
        <p:nvSpPr>
          <p:cNvPr id="20" name="Date Placeholder 19">
            <a:extLst>
              <a:ext uri="{FF2B5EF4-FFF2-40B4-BE49-F238E27FC236}">
                <a16:creationId xmlns:a16="http://schemas.microsoft.com/office/drawing/2014/main" id="{6118120B-49F2-457A-8FD7-4A9BA3AC6A66}"/>
              </a:ext>
            </a:extLst>
          </p:cNvPr>
          <p:cNvSpPr>
            <a:spLocks noGrp="1"/>
          </p:cNvSpPr>
          <p:nvPr>
            <p:ph type="dt" sz="half" idx="2"/>
          </p:nvPr>
        </p:nvSpPr>
        <p:spPr>
          <a:xfrm>
            <a:off x="0" y="6248018"/>
            <a:ext cx="2435528" cy="614850"/>
          </a:xfrm>
        </p:spPr>
        <p:txBody>
          <a:bodyPr/>
          <a:lstStyle/>
          <a:p>
            <a:r>
              <a:rPr lang="en-US" dirty="0"/>
              <a:t>2023</a:t>
            </a:r>
          </a:p>
        </p:txBody>
      </p:sp>
      <p:sp>
        <p:nvSpPr>
          <p:cNvPr id="21" name="Footer Placeholder 20">
            <a:extLst>
              <a:ext uri="{FF2B5EF4-FFF2-40B4-BE49-F238E27FC236}">
                <a16:creationId xmlns:a16="http://schemas.microsoft.com/office/drawing/2014/main" id="{08ADC8B7-1650-4062-AE08-FC1C3B6ADD76}"/>
              </a:ext>
            </a:extLst>
          </p:cNvPr>
          <p:cNvSpPr>
            <a:spLocks noGrp="1"/>
          </p:cNvSpPr>
          <p:nvPr>
            <p:ph type="ftr" sz="quarter" idx="11"/>
          </p:nvPr>
        </p:nvSpPr>
        <p:spPr>
          <a:xfrm>
            <a:off x="2439762" y="6248018"/>
            <a:ext cx="7267426" cy="620868"/>
          </a:xfrm>
        </p:spPr>
        <p:txBody>
          <a:bodyPr/>
          <a:lstStyle/>
          <a:p>
            <a:r>
              <a:rPr lang="en-US" dirty="0"/>
              <a:t>CLIMATE ACTION ROADMAP</a:t>
            </a:r>
          </a:p>
        </p:txBody>
      </p:sp>
      <p:sp>
        <p:nvSpPr>
          <p:cNvPr id="22" name="Slide Number Placeholder 21">
            <a:extLst>
              <a:ext uri="{FF2B5EF4-FFF2-40B4-BE49-F238E27FC236}">
                <a16:creationId xmlns:a16="http://schemas.microsoft.com/office/drawing/2014/main" id="{071C9AA2-1CCA-4329-B67C-08356C3C3CBC}"/>
              </a:ext>
            </a:extLst>
          </p:cNvPr>
          <p:cNvSpPr>
            <a:spLocks noGrp="1"/>
          </p:cNvSpPr>
          <p:nvPr>
            <p:ph type="sldNum" sz="quarter" idx="4"/>
          </p:nvPr>
        </p:nvSpPr>
        <p:spPr>
          <a:xfrm>
            <a:off x="9707188" y="6248018"/>
            <a:ext cx="2495699" cy="620866"/>
          </a:xfrm>
        </p:spPr>
        <p:txBody>
          <a:bodyPr/>
          <a:lstStyle/>
          <a:p>
            <a:fld id="{EA87306C-81BA-4795-A5CA-9392456A8C1E}" type="slidenum">
              <a:rPr lang="en-US" smtClean="0"/>
              <a:pPr/>
              <a:t>16</a:t>
            </a:fld>
            <a:endParaRPr lang="en-US" dirty="0"/>
          </a:p>
        </p:txBody>
      </p:sp>
      <p:sp>
        <p:nvSpPr>
          <p:cNvPr id="6" name="TextBox 5">
            <a:extLst>
              <a:ext uri="{FF2B5EF4-FFF2-40B4-BE49-F238E27FC236}">
                <a16:creationId xmlns:a16="http://schemas.microsoft.com/office/drawing/2014/main" id="{5499541C-FE13-F921-38D8-3022EC920B5D}"/>
              </a:ext>
            </a:extLst>
          </p:cNvPr>
          <p:cNvSpPr txBox="1"/>
          <p:nvPr/>
        </p:nvSpPr>
        <p:spPr>
          <a:xfrm>
            <a:off x="2620736" y="5970565"/>
            <a:ext cx="6262006" cy="215444"/>
          </a:xfrm>
          <a:prstGeom prst="rect">
            <a:avLst/>
          </a:prstGeom>
          <a:noFill/>
        </p:spPr>
        <p:txBody>
          <a:bodyPr wrap="square">
            <a:spAutoFit/>
          </a:bodyPr>
          <a:lstStyle/>
          <a:p>
            <a:r>
              <a:rPr lang="en-US" sz="800" dirty="0">
                <a:hlinkClick r:id="rId2"/>
              </a:rPr>
              <a:t>COP26-Episcopal-Church-policy-priorities-June-2021.pdf (episcopalchurch.org)</a:t>
            </a:r>
            <a:endParaRPr lang="en-US" sz="800" dirty="0"/>
          </a:p>
        </p:txBody>
      </p:sp>
      <p:sp>
        <p:nvSpPr>
          <p:cNvPr id="15" name="Text Placeholder 62">
            <a:extLst>
              <a:ext uri="{FF2B5EF4-FFF2-40B4-BE49-F238E27FC236}">
                <a16:creationId xmlns:a16="http://schemas.microsoft.com/office/drawing/2014/main" id="{034FE0D3-F73C-365E-14DE-8E53B27F396F}"/>
              </a:ext>
            </a:extLst>
          </p:cNvPr>
          <p:cNvSpPr txBox="1">
            <a:spLocks/>
          </p:cNvSpPr>
          <p:nvPr/>
        </p:nvSpPr>
        <p:spPr>
          <a:xfrm>
            <a:off x="348951" y="4152489"/>
            <a:ext cx="5308901" cy="442432"/>
          </a:xfrm>
          <a:prstGeom prst="rect">
            <a:avLst/>
          </a:prstGeom>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dirty="0"/>
              <a:t>BOOST CLIMATE FINANCE AND MECHANISMS</a:t>
            </a:r>
            <a:r>
              <a:rPr lang="en-US" sz="1200" dirty="0"/>
              <a:t>​</a:t>
            </a:r>
          </a:p>
        </p:txBody>
      </p:sp>
      <p:sp>
        <p:nvSpPr>
          <p:cNvPr id="16" name="Text Placeholder 61">
            <a:extLst>
              <a:ext uri="{FF2B5EF4-FFF2-40B4-BE49-F238E27FC236}">
                <a16:creationId xmlns:a16="http://schemas.microsoft.com/office/drawing/2014/main" id="{BF398AF7-464C-FFE6-635E-3E4C1C896A7A}"/>
              </a:ext>
            </a:extLst>
          </p:cNvPr>
          <p:cNvSpPr txBox="1">
            <a:spLocks/>
          </p:cNvSpPr>
          <p:nvPr/>
        </p:nvSpPr>
        <p:spPr>
          <a:xfrm>
            <a:off x="295904" y="4656930"/>
            <a:ext cx="5167994"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We urge member states to fulfill their financial pledges to the Green Climate Fund and other climate finance mechanisms and to enhance their reporting capacities in order to improve honest tracking, transparency and accountability. We support the $100 billion mobilization goal.</a:t>
            </a:r>
            <a:r>
              <a:rPr lang="en-US" sz="1050" dirty="0"/>
              <a:t>. </a:t>
            </a:r>
            <a:endParaRPr lang="en-US" sz="1000" dirty="0"/>
          </a:p>
        </p:txBody>
      </p:sp>
      <p:sp>
        <p:nvSpPr>
          <p:cNvPr id="7" name="TextBox 6">
            <a:extLst>
              <a:ext uri="{FF2B5EF4-FFF2-40B4-BE49-F238E27FC236}">
                <a16:creationId xmlns:a16="http://schemas.microsoft.com/office/drawing/2014/main" id="{894479AA-106F-32D6-F86A-5025B1F01EC2}"/>
              </a:ext>
            </a:extLst>
          </p:cNvPr>
          <p:cNvSpPr txBox="1"/>
          <p:nvPr/>
        </p:nvSpPr>
        <p:spPr>
          <a:xfrm>
            <a:off x="7062107" y="758960"/>
            <a:ext cx="4555598" cy="4832092"/>
          </a:xfrm>
          <a:prstGeom prst="rect">
            <a:avLst/>
          </a:prstGeom>
          <a:noFill/>
        </p:spPr>
        <p:txBody>
          <a:bodyPr wrap="square">
            <a:spAutoFit/>
          </a:bodyPr>
          <a:lstStyle/>
          <a:p>
            <a:r>
              <a:rPr lang="en-US" sz="1400" dirty="0"/>
              <a:t>As part of our own commitment to lead sustainable lives, The Episcopal Church is taking thoughtful action and making choices that right-size our impact on the Earth, bearing witness to the challenges facing our frontline communities, strengthening the adaptive resilience of climate-impacted peoples and supporting vulnerable populations coping with irreparable loss and damage. </a:t>
            </a:r>
          </a:p>
          <a:p>
            <a:pPr marL="285750" indent="-285750">
              <a:buFont typeface="Arial" panose="020B0604020202020204" pitchFamily="34" charset="0"/>
              <a:buChar char="•"/>
            </a:pPr>
            <a:r>
              <a:rPr lang="en-US" sz="1400" dirty="0"/>
              <a:t>We have introduced a churchwide Covenant for the </a:t>
            </a:r>
            <a:r>
              <a:rPr lang="en-US" sz="1400" b="1" dirty="0"/>
              <a:t>Care of Creation </a:t>
            </a:r>
            <a:r>
              <a:rPr lang="en-US" sz="1400" dirty="0"/>
              <a:t>that invites individuals, churches, dioceses and Episcopal institutions to commit to deeper formation, public advocacy, and mitigation. </a:t>
            </a:r>
          </a:p>
          <a:p>
            <a:pPr marL="285750" indent="-285750">
              <a:buFont typeface="Arial" panose="020B0604020202020204" pitchFamily="34" charset="0"/>
              <a:buChar char="•"/>
            </a:pPr>
            <a:r>
              <a:rPr lang="en-US" sz="1400" dirty="0"/>
              <a:t>Over 2,000 households and congregations are measuring carbon footprint via our Carbon Tracker. </a:t>
            </a:r>
          </a:p>
          <a:p>
            <a:pPr marL="285750" indent="-285750">
              <a:buFont typeface="Arial" panose="020B0604020202020204" pitchFamily="34" charset="0"/>
              <a:buChar char="•"/>
            </a:pPr>
            <a:r>
              <a:rPr lang="en-US" sz="1400" dirty="0"/>
              <a:t>We are setting and working to achieve church-wide goals for achieving carbon neutrality by 2050. </a:t>
            </a:r>
          </a:p>
          <a:p>
            <a:pPr marL="285750" indent="-285750">
              <a:buFont typeface="Arial" panose="020B0604020202020204" pitchFamily="34" charset="0"/>
              <a:buChar char="•"/>
            </a:pPr>
            <a:r>
              <a:rPr lang="en-US" sz="1400" dirty="0"/>
              <a:t>We are working on an ambitious reforestation project in Haiti and supporting forest protection in the Amazon. </a:t>
            </a:r>
          </a:p>
          <a:p>
            <a:pPr marL="285750" indent="-285750">
              <a:buFont typeface="Arial" panose="020B0604020202020204" pitchFamily="34" charset="0"/>
              <a:buChar char="•"/>
            </a:pPr>
            <a:r>
              <a:rPr lang="en-US" sz="1400" dirty="0"/>
              <a:t>We are planting “Good News Gardens” and partnering locally to improve access to good, affordable food.</a:t>
            </a:r>
          </a:p>
        </p:txBody>
      </p:sp>
    </p:spTree>
    <p:extLst>
      <p:ext uri="{BB962C8B-B14F-4D97-AF65-F5344CB8AC3E}">
        <p14:creationId xmlns:p14="http://schemas.microsoft.com/office/powerpoint/2010/main" val="4086766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BCCD6C8-F91D-4A81-8513-B31078BBC009}"/>
              </a:ext>
            </a:extLst>
          </p:cNvPr>
          <p:cNvSpPr>
            <a:spLocks noGrp="1"/>
          </p:cNvSpPr>
          <p:nvPr>
            <p:ph type="title"/>
          </p:nvPr>
        </p:nvSpPr>
        <p:spPr>
          <a:xfrm>
            <a:off x="-1" y="82253"/>
            <a:ext cx="11560630" cy="720399"/>
          </a:xfrm>
        </p:spPr>
        <p:txBody>
          <a:bodyPr/>
          <a:lstStyle/>
          <a:p>
            <a:pPr algn="ctr"/>
            <a:r>
              <a:rPr lang="en-US" dirty="0"/>
              <a:t>GOALS</a:t>
            </a:r>
          </a:p>
        </p:txBody>
      </p:sp>
      <p:sp>
        <p:nvSpPr>
          <p:cNvPr id="63" name="Text Placeholder 62">
            <a:extLst>
              <a:ext uri="{FF2B5EF4-FFF2-40B4-BE49-F238E27FC236}">
                <a16:creationId xmlns:a16="http://schemas.microsoft.com/office/drawing/2014/main" id="{9F219F7A-AA8D-44E8-85C6-7B9E43B2FEA2}"/>
              </a:ext>
            </a:extLst>
          </p:cNvPr>
          <p:cNvSpPr>
            <a:spLocks noGrp="1"/>
          </p:cNvSpPr>
          <p:nvPr>
            <p:ph type="body" sz="quarter" idx="16"/>
          </p:nvPr>
        </p:nvSpPr>
        <p:spPr>
          <a:xfrm>
            <a:off x="348951" y="758960"/>
            <a:ext cx="5308900" cy="442433"/>
          </a:xfrm>
          <a:solidFill>
            <a:schemeClr val="accent6"/>
          </a:solidFill>
        </p:spPr>
        <p:txBody>
          <a:bodyPr/>
          <a:lstStyle/>
          <a:p>
            <a:r>
              <a:rPr lang="en-US" sz="900" dirty="0"/>
              <a:t>Enacting churchwide resolutions and policies on climate change, environmental issues and sustainable development</a:t>
            </a:r>
            <a:endParaRPr lang="en-US" sz="1200" dirty="0"/>
          </a:p>
        </p:txBody>
      </p:sp>
      <p:sp>
        <p:nvSpPr>
          <p:cNvPr id="62" name="Text Placeholder 61">
            <a:extLst>
              <a:ext uri="{FF2B5EF4-FFF2-40B4-BE49-F238E27FC236}">
                <a16:creationId xmlns:a16="http://schemas.microsoft.com/office/drawing/2014/main" id="{F0E231FA-A4C7-4627-A14C-74DA402FD943}"/>
              </a:ext>
            </a:extLst>
          </p:cNvPr>
          <p:cNvSpPr>
            <a:spLocks noGrp="1"/>
          </p:cNvSpPr>
          <p:nvPr>
            <p:ph type="body" sz="quarter" idx="12"/>
          </p:nvPr>
        </p:nvSpPr>
        <p:spPr>
          <a:xfrm>
            <a:off x="295904" y="1245978"/>
            <a:ext cx="5626533" cy="1017102"/>
          </a:xfrm>
        </p:spPr>
        <p:txBody>
          <a:bodyPr/>
          <a:lstStyle/>
          <a:p>
            <a:r>
              <a:rPr lang="en-US" sz="1200" dirty="0"/>
              <a:t>The Episcopal Church’s governing bodies affirmed support for the Paris Agreement and Agenda 2030’s Sustainable Development Goals in 2016. In 2018, our governing bodies passed 19 resolutions relating to creation care, from adaptation projects to fossil fuel divestment, carbon tracking to sequestration, ending environmental racism and supporting the rights and needs of Indigenous peoples and women. </a:t>
            </a:r>
          </a:p>
        </p:txBody>
      </p:sp>
      <p:sp>
        <p:nvSpPr>
          <p:cNvPr id="20" name="Date Placeholder 19">
            <a:extLst>
              <a:ext uri="{FF2B5EF4-FFF2-40B4-BE49-F238E27FC236}">
                <a16:creationId xmlns:a16="http://schemas.microsoft.com/office/drawing/2014/main" id="{6118120B-49F2-457A-8FD7-4A9BA3AC6A66}"/>
              </a:ext>
            </a:extLst>
          </p:cNvPr>
          <p:cNvSpPr>
            <a:spLocks noGrp="1"/>
          </p:cNvSpPr>
          <p:nvPr>
            <p:ph type="dt" sz="half" idx="2"/>
          </p:nvPr>
        </p:nvSpPr>
        <p:spPr>
          <a:xfrm>
            <a:off x="0" y="6248018"/>
            <a:ext cx="2435528" cy="614850"/>
          </a:xfrm>
        </p:spPr>
        <p:txBody>
          <a:bodyPr/>
          <a:lstStyle/>
          <a:p>
            <a:r>
              <a:rPr lang="en-US" dirty="0"/>
              <a:t>2023</a:t>
            </a:r>
          </a:p>
        </p:txBody>
      </p:sp>
      <p:sp>
        <p:nvSpPr>
          <p:cNvPr id="21" name="Footer Placeholder 20">
            <a:extLst>
              <a:ext uri="{FF2B5EF4-FFF2-40B4-BE49-F238E27FC236}">
                <a16:creationId xmlns:a16="http://schemas.microsoft.com/office/drawing/2014/main" id="{08ADC8B7-1650-4062-AE08-FC1C3B6ADD76}"/>
              </a:ext>
            </a:extLst>
          </p:cNvPr>
          <p:cNvSpPr>
            <a:spLocks noGrp="1"/>
          </p:cNvSpPr>
          <p:nvPr>
            <p:ph type="ftr" sz="quarter" idx="11"/>
          </p:nvPr>
        </p:nvSpPr>
        <p:spPr>
          <a:xfrm>
            <a:off x="2439762" y="6248018"/>
            <a:ext cx="7267426" cy="620868"/>
          </a:xfrm>
        </p:spPr>
        <p:txBody>
          <a:bodyPr/>
          <a:lstStyle/>
          <a:p>
            <a:r>
              <a:rPr lang="en-US" dirty="0"/>
              <a:t>CLIMATE ACTION ROADMAP</a:t>
            </a:r>
          </a:p>
        </p:txBody>
      </p:sp>
      <p:sp>
        <p:nvSpPr>
          <p:cNvPr id="22" name="Slide Number Placeholder 21">
            <a:extLst>
              <a:ext uri="{FF2B5EF4-FFF2-40B4-BE49-F238E27FC236}">
                <a16:creationId xmlns:a16="http://schemas.microsoft.com/office/drawing/2014/main" id="{071C9AA2-1CCA-4329-B67C-08356C3C3CBC}"/>
              </a:ext>
            </a:extLst>
          </p:cNvPr>
          <p:cNvSpPr>
            <a:spLocks noGrp="1"/>
          </p:cNvSpPr>
          <p:nvPr>
            <p:ph type="sldNum" sz="quarter" idx="4"/>
          </p:nvPr>
        </p:nvSpPr>
        <p:spPr>
          <a:xfrm>
            <a:off x="9707188" y="6248018"/>
            <a:ext cx="2495699" cy="620866"/>
          </a:xfrm>
        </p:spPr>
        <p:txBody>
          <a:bodyPr/>
          <a:lstStyle/>
          <a:p>
            <a:fld id="{EA87306C-81BA-4795-A5CA-9392456A8C1E}" type="slidenum">
              <a:rPr lang="en-US" smtClean="0"/>
              <a:pPr/>
              <a:t>17</a:t>
            </a:fld>
            <a:endParaRPr lang="en-US" dirty="0"/>
          </a:p>
        </p:txBody>
      </p:sp>
      <p:sp>
        <p:nvSpPr>
          <p:cNvPr id="6" name="TextBox 5">
            <a:extLst>
              <a:ext uri="{FF2B5EF4-FFF2-40B4-BE49-F238E27FC236}">
                <a16:creationId xmlns:a16="http://schemas.microsoft.com/office/drawing/2014/main" id="{5499541C-FE13-F921-38D8-3022EC920B5D}"/>
              </a:ext>
            </a:extLst>
          </p:cNvPr>
          <p:cNvSpPr txBox="1"/>
          <p:nvPr/>
        </p:nvSpPr>
        <p:spPr>
          <a:xfrm>
            <a:off x="2620736" y="5970565"/>
            <a:ext cx="6262006" cy="215444"/>
          </a:xfrm>
          <a:prstGeom prst="rect">
            <a:avLst/>
          </a:prstGeom>
          <a:noFill/>
        </p:spPr>
        <p:txBody>
          <a:bodyPr wrap="square">
            <a:spAutoFit/>
          </a:bodyPr>
          <a:lstStyle/>
          <a:p>
            <a:r>
              <a:rPr lang="en-US" sz="800" dirty="0">
                <a:hlinkClick r:id="rId2"/>
              </a:rPr>
              <a:t>COP26-Episcopal-Church-policy-priorities-June-2021.pdf (episcopalchurch.org)</a:t>
            </a:r>
            <a:endParaRPr lang="en-US" sz="800" dirty="0"/>
          </a:p>
        </p:txBody>
      </p:sp>
      <p:sp>
        <p:nvSpPr>
          <p:cNvPr id="15" name="Text Placeholder 62">
            <a:extLst>
              <a:ext uri="{FF2B5EF4-FFF2-40B4-BE49-F238E27FC236}">
                <a16:creationId xmlns:a16="http://schemas.microsoft.com/office/drawing/2014/main" id="{034FE0D3-F73C-365E-14DE-8E53B27F396F}"/>
              </a:ext>
            </a:extLst>
          </p:cNvPr>
          <p:cNvSpPr txBox="1">
            <a:spLocks/>
          </p:cNvSpPr>
          <p:nvPr/>
        </p:nvSpPr>
        <p:spPr>
          <a:xfrm>
            <a:off x="348951" y="2921849"/>
            <a:ext cx="5308901" cy="442432"/>
          </a:xfrm>
          <a:prstGeom prst="rect">
            <a:avLst/>
          </a:prstGeom>
          <a:solidFill>
            <a:schemeClr val="accent6"/>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Partnering with the United Nations, UNFCCC and UNEP as an observer</a:t>
            </a:r>
            <a:r>
              <a:rPr lang="en-US" sz="1200" dirty="0"/>
              <a:t>​</a:t>
            </a:r>
          </a:p>
        </p:txBody>
      </p:sp>
      <p:sp>
        <p:nvSpPr>
          <p:cNvPr id="16" name="Text Placeholder 61">
            <a:extLst>
              <a:ext uri="{FF2B5EF4-FFF2-40B4-BE49-F238E27FC236}">
                <a16:creationId xmlns:a16="http://schemas.microsoft.com/office/drawing/2014/main" id="{BF398AF7-464C-FFE6-635E-3E4C1C896A7A}"/>
              </a:ext>
            </a:extLst>
          </p:cNvPr>
          <p:cNvSpPr txBox="1">
            <a:spLocks/>
          </p:cNvSpPr>
          <p:nvPr/>
        </p:nvSpPr>
        <p:spPr>
          <a:xfrm>
            <a:off x="295904" y="3426290"/>
            <a:ext cx="5167994"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Episcopal Church is a Christian denomination with 2 million members in more than 15 countries in North America, Latin America &amp; the Caribbean, Europe, Asia and the Pacific. It enjoys ECOSOC accreditation and DGC association with the UN, and observer status with the UNFCCC (since 2017) and UNEP (since 2020). The Church promotes environmental priorities across various UN frameworks and meetings, including the United Nations Commission on the Status of Women, the Permanent Forum on Indigenous Issues and the High-Level Political Forum on the Sustainable Development Goals.</a:t>
            </a:r>
            <a:endParaRPr lang="en-US" sz="1000" dirty="0"/>
          </a:p>
        </p:txBody>
      </p:sp>
      <p:sp>
        <p:nvSpPr>
          <p:cNvPr id="2" name="Text Placeholder 62">
            <a:extLst>
              <a:ext uri="{FF2B5EF4-FFF2-40B4-BE49-F238E27FC236}">
                <a16:creationId xmlns:a16="http://schemas.microsoft.com/office/drawing/2014/main" id="{A623A098-3F5E-E9B5-4D5E-CC99D2FFDEC8}"/>
              </a:ext>
            </a:extLst>
          </p:cNvPr>
          <p:cNvSpPr txBox="1">
            <a:spLocks/>
          </p:cNvSpPr>
          <p:nvPr/>
        </p:nvSpPr>
        <p:spPr>
          <a:xfrm>
            <a:off x="6006803" y="758960"/>
            <a:ext cx="5496676" cy="442433"/>
          </a:xfrm>
          <a:prstGeom prst="rect">
            <a:avLst/>
          </a:prstGeom>
          <a:solidFill>
            <a:schemeClr val="accent6"/>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Participating annually at COPs from the Paris Agreement forward</a:t>
            </a:r>
            <a:endParaRPr lang="en-US" sz="1200" dirty="0"/>
          </a:p>
        </p:txBody>
      </p:sp>
      <p:sp>
        <p:nvSpPr>
          <p:cNvPr id="3" name="Text Placeholder 61">
            <a:extLst>
              <a:ext uri="{FF2B5EF4-FFF2-40B4-BE49-F238E27FC236}">
                <a16:creationId xmlns:a16="http://schemas.microsoft.com/office/drawing/2014/main" id="{E03B752C-2FEC-F91E-B0FE-BCFB611D2D18}"/>
              </a:ext>
            </a:extLst>
          </p:cNvPr>
          <p:cNvSpPr txBox="1">
            <a:spLocks/>
          </p:cNvSpPr>
          <p:nvPr/>
        </p:nvSpPr>
        <p:spPr>
          <a:xfrm>
            <a:off x="5979586" y="1245978"/>
            <a:ext cx="5687178"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Beginning with COP21 in 2015, The Episcopal Church’s Presiding Bishop has sent delegations to the annual UN Climate Change Conferences to advocate for strong and just climate policies. The Church also educates Episcopalians about the COP negotiations and advocacy opportunities to facilitate their engagement with Paris Agreement goals in their homes, communities and churches.</a:t>
            </a:r>
            <a:endParaRPr lang="en-US" sz="1000" dirty="0"/>
          </a:p>
        </p:txBody>
      </p:sp>
      <p:sp>
        <p:nvSpPr>
          <p:cNvPr id="4" name="Text Placeholder 62">
            <a:extLst>
              <a:ext uri="{FF2B5EF4-FFF2-40B4-BE49-F238E27FC236}">
                <a16:creationId xmlns:a16="http://schemas.microsoft.com/office/drawing/2014/main" id="{8872492C-80A9-A2DF-BBEE-EE69515C4766}"/>
              </a:ext>
            </a:extLst>
          </p:cNvPr>
          <p:cNvSpPr txBox="1">
            <a:spLocks/>
          </p:cNvSpPr>
          <p:nvPr/>
        </p:nvSpPr>
        <p:spPr>
          <a:xfrm>
            <a:off x="5979586" y="2921849"/>
            <a:ext cx="5630028" cy="442432"/>
          </a:xfrm>
          <a:prstGeom prst="rect">
            <a:avLst/>
          </a:prstGeom>
          <a:solidFill>
            <a:schemeClr val="accent6"/>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Collaborating with ecumenical, interfaith and civil society partners.</a:t>
            </a:r>
            <a:r>
              <a:rPr lang="en-US" sz="1200" dirty="0"/>
              <a:t>​</a:t>
            </a:r>
          </a:p>
        </p:txBody>
      </p:sp>
      <p:sp>
        <p:nvSpPr>
          <p:cNvPr id="5" name="Text Placeholder 61">
            <a:extLst>
              <a:ext uri="{FF2B5EF4-FFF2-40B4-BE49-F238E27FC236}">
                <a16:creationId xmlns:a16="http://schemas.microsoft.com/office/drawing/2014/main" id="{84B07F1E-498C-6876-4135-10A25C3FCAF8}"/>
              </a:ext>
            </a:extLst>
          </p:cNvPr>
          <p:cNvSpPr txBox="1">
            <a:spLocks/>
          </p:cNvSpPr>
          <p:nvPr/>
        </p:nvSpPr>
        <p:spPr>
          <a:xfrm>
            <a:off x="6066064" y="3426290"/>
            <a:ext cx="5739492"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As a member province of the worldwide Anglican Communion (third largest Christian communion, with 85 million members in 165 countries), The Episcopal Church joins with Anglican and other faith-based partners in supporting spiritual approaches to climate action and advocating for climate friendly policies and practices, including </a:t>
            </a:r>
            <a:r>
              <a:rPr lang="en-US" sz="1200" dirty="0" err="1"/>
              <a:t>GreenFaith</a:t>
            </a:r>
            <a:r>
              <a:rPr lang="en-US" sz="1200" dirty="0"/>
              <a:t>, Interfaith Power and Light, </a:t>
            </a:r>
            <a:r>
              <a:rPr lang="en-US" sz="1200" dirty="0" err="1"/>
              <a:t>ecoAmerica</a:t>
            </a:r>
            <a:r>
              <a:rPr lang="en-US" sz="1200" dirty="0"/>
              <a:t>, and Creation Justice Ministries. At COP26, The Episcopal Church is partnering with the Anglican Communion, ACT Alliance/ World Council of Churches/Lutheran World Federation ecumenical delegation, and the Interfaith Liaison Committee for the sake of joint advocacy, social witness, prayer and worship. </a:t>
            </a:r>
          </a:p>
        </p:txBody>
      </p:sp>
    </p:spTree>
    <p:extLst>
      <p:ext uri="{BB962C8B-B14F-4D97-AF65-F5344CB8AC3E}">
        <p14:creationId xmlns:p14="http://schemas.microsoft.com/office/powerpoint/2010/main" val="1573668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BCCD6C8-F91D-4A81-8513-B31078BBC009}"/>
              </a:ext>
            </a:extLst>
          </p:cNvPr>
          <p:cNvSpPr>
            <a:spLocks noGrp="1"/>
          </p:cNvSpPr>
          <p:nvPr>
            <p:ph type="title"/>
          </p:nvPr>
        </p:nvSpPr>
        <p:spPr>
          <a:xfrm>
            <a:off x="130628" y="69150"/>
            <a:ext cx="12202888" cy="720399"/>
          </a:xfrm>
        </p:spPr>
        <p:txBody>
          <a:bodyPr/>
          <a:lstStyle/>
          <a:p>
            <a:r>
              <a:rPr lang="en-US" dirty="0"/>
              <a:t>GOALS (continued)</a:t>
            </a:r>
          </a:p>
        </p:txBody>
      </p:sp>
      <p:sp>
        <p:nvSpPr>
          <p:cNvPr id="63" name="Text Placeholder 62">
            <a:extLst>
              <a:ext uri="{FF2B5EF4-FFF2-40B4-BE49-F238E27FC236}">
                <a16:creationId xmlns:a16="http://schemas.microsoft.com/office/drawing/2014/main" id="{9F219F7A-AA8D-44E8-85C6-7B9E43B2FEA2}"/>
              </a:ext>
            </a:extLst>
          </p:cNvPr>
          <p:cNvSpPr>
            <a:spLocks noGrp="1"/>
          </p:cNvSpPr>
          <p:nvPr>
            <p:ph type="body" sz="quarter" idx="16"/>
          </p:nvPr>
        </p:nvSpPr>
        <p:spPr>
          <a:xfrm>
            <a:off x="348951" y="758960"/>
            <a:ext cx="3055556" cy="442433"/>
          </a:xfrm>
          <a:solidFill>
            <a:schemeClr val="accent6"/>
          </a:solidFill>
        </p:spPr>
        <p:txBody>
          <a:bodyPr/>
          <a:lstStyle/>
          <a:p>
            <a:r>
              <a:rPr lang="en-US" sz="800" dirty="0"/>
              <a:t>Accelerating ambition targets</a:t>
            </a:r>
            <a:endParaRPr lang="en-US" sz="1200" dirty="0"/>
          </a:p>
        </p:txBody>
      </p:sp>
      <p:sp>
        <p:nvSpPr>
          <p:cNvPr id="62" name="Text Placeholder 61">
            <a:extLst>
              <a:ext uri="{FF2B5EF4-FFF2-40B4-BE49-F238E27FC236}">
                <a16:creationId xmlns:a16="http://schemas.microsoft.com/office/drawing/2014/main" id="{F0E231FA-A4C7-4627-A14C-74DA402FD943}"/>
              </a:ext>
            </a:extLst>
          </p:cNvPr>
          <p:cNvSpPr>
            <a:spLocks noGrp="1"/>
          </p:cNvSpPr>
          <p:nvPr>
            <p:ph type="body" sz="quarter" idx="12"/>
          </p:nvPr>
        </p:nvSpPr>
        <p:spPr>
          <a:xfrm>
            <a:off x="295905" y="1245978"/>
            <a:ext cx="3365777" cy="1017102"/>
          </a:xfrm>
        </p:spPr>
        <p:txBody>
          <a:bodyPr/>
          <a:lstStyle/>
          <a:p>
            <a:r>
              <a:rPr lang="en-US" sz="1200" dirty="0"/>
              <a:t>The Episcopal Church has raised ambition towards implementing renewable energy and energy efficiency through resolutions and is developing a churchwide ambition as part of our Creation Covenant.</a:t>
            </a:r>
            <a:endParaRPr lang="en-US" sz="1000" dirty="0"/>
          </a:p>
        </p:txBody>
      </p:sp>
      <p:sp>
        <p:nvSpPr>
          <p:cNvPr id="20" name="Date Placeholder 19">
            <a:extLst>
              <a:ext uri="{FF2B5EF4-FFF2-40B4-BE49-F238E27FC236}">
                <a16:creationId xmlns:a16="http://schemas.microsoft.com/office/drawing/2014/main" id="{6118120B-49F2-457A-8FD7-4A9BA3AC6A66}"/>
              </a:ext>
            </a:extLst>
          </p:cNvPr>
          <p:cNvSpPr>
            <a:spLocks noGrp="1"/>
          </p:cNvSpPr>
          <p:nvPr>
            <p:ph type="dt" sz="half" idx="2"/>
          </p:nvPr>
        </p:nvSpPr>
        <p:spPr>
          <a:xfrm>
            <a:off x="0" y="6248018"/>
            <a:ext cx="2435528" cy="614850"/>
          </a:xfrm>
        </p:spPr>
        <p:txBody>
          <a:bodyPr/>
          <a:lstStyle/>
          <a:p>
            <a:r>
              <a:rPr lang="en-US" dirty="0"/>
              <a:t>2023</a:t>
            </a:r>
          </a:p>
        </p:txBody>
      </p:sp>
      <p:sp>
        <p:nvSpPr>
          <p:cNvPr id="21" name="Footer Placeholder 20">
            <a:extLst>
              <a:ext uri="{FF2B5EF4-FFF2-40B4-BE49-F238E27FC236}">
                <a16:creationId xmlns:a16="http://schemas.microsoft.com/office/drawing/2014/main" id="{08ADC8B7-1650-4062-AE08-FC1C3B6ADD76}"/>
              </a:ext>
            </a:extLst>
          </p:cNvPr>
          <p:cNvSpPr>
            <a:spLocks noGrp="1"/>
          </p:cNvSpPr>
          <p:nvPr>
            <p:ph type="ftr" sz="quarter" idx="11"/>
          </p:nvPr>
        </p:nvSpPr>
        <p:spPr>
          <a:xfrm>
            <a:off x="2439762" y="6248018"/>
            <a:ext cx="7267426" cy="620868"/>
          </a:xfrm>
        </p:spPr>
        <p:txBody>
          <a:bodyPr/>
          <a:lstStyle/>
          <a:p>
            <a:r>
              <a:rPr lang="en-US" dirty="0"/>
              <a:t>CLIMATE ACTION ROADMAP</a:t>
            </a:r>
          </a:p>
        </p:txBody>
      </p:sp>
      <p:sp>
        <p:nvSpPr>
          <p:cNvPr id="22" name="Slide Number Placeholder 21">
            <a:extLst>
              <a:ext uri="{FF2B5EF4-FFF2-40B4-BE49-F238E27FC236}">
                <a16:creationId xmlns:a16="http://schemas.microsoft.com/office/drawing/2014/main" id="{071C9AA2-1CCA-4329-B67C-08356C3C3CBC}"/>
              </a:ext>
            </a:extLst>
          </p:cNvPr>
          <p:cNvSpPr>
            <a:spLocks noGrp="1"/>
          </p:cNvSpPr>
          <p:nvPr>
            <p:ph type="sldNum" sz="quarter" idx="4"/>
          </p:nvPr>
        </p:nvSpPr>
        <p:spPr>
          <a:xfrm>
            <a:off x="9225496" y="6248018"/>
            <a:ext cx="2495699" cy="620866"/>
          </a:xfrm>
        </p:spPr>
        <p:txBody>
          <a:bodyPr/>
          <a:lstStyle/>
          <a:p>
            <a:fld id="{EA87306C-81BA-4795-A5CA-9392456A8C1E}" type="slidenum">
              <a:rPr lang="en-US" smtClean="0"/>
              <a:pPr/>
              <a:t>18</a:t>
            </a:fld>
            <a:endParaRPr lang="en-US" dirty="0"/>
          </a:p>
        </p:txBody>
      </p:sp>
      <p:sp>
        <p:nvSpPr>
          <p:cNvPr id="6" name="TextBox 5">
            <a:extLst>
              <a:ext uri="{FF2B5EF4-FFF2-40B4-BE49-F238E27FC236}">
                <a16:creationId xmlns:a16="http://schemas.microsoft.com/office/drawing/2014/main" id="{5499541C-FE13-F921-38D8-3022EC920B5D}"/>
              </a:ext>
            </a:extLst>
          </p:cNvPr>
          <p:cNvSpPr txBox="1"/>
          <p:nvPr/>
        </p:nvSpPr>
        <p:spPr>
          <a:xfrm>
            <a:off x="251001" y="5766459"/>
            <a:ext cx="6262006" cy="215444"/>
          </a:xfrm>
          <a:prstGeom prst="rect">
            <a:avLst/>
          </a:prstGeom>
          <a:noFill/>
        </p:spPr>
        <p:txBody>
          <a:bodyPr wrap="square">
            <a:spAutoFit/>
          </a:bodyPr>
          <a:lstStyle/>
          <a:p>
            <a:r>
              <a:rPr lang="en-US" sz="800" dirty="0">
                <a:hlinkClick r:id="rId2"/>
              </a:rPr>
              <a:t>COP26-Episcopal-Church-policy-priorities-June-2021.pdf (episcopalchurch.org)</a:t>
            </a:r>
            <a:endParaRPr lang="en-US" sz="800" dirty="0"/>
          </a:p>
        </p:txBody>
      </p:sp>
      <p:sp>
        <p:nvSpPr>
          <p:cNvPr id="15" name="Text Placeholder 62">
            <a:extLst>
              <a:ext uri="{FF2B5EF4-FFF2-40B4-BE49-F238E27FC236}">
                <a16:creationId xmlns:a16="http://schemas.microsoft.com/office/drawing/2014/main" id="{034FE0D3-F73C-365E-14DE-8E53B27F396F}"/>
              </a:ext>
            </a:extLst>
          </p:cNvPr>
          <p:cNvSpPr txBox="1">
            <a:spLocks/>
          </p:cNvSpPr>
          <p:nvPr/>
        </p:nvSpPr>
        <p:spPr>
          <a:xfrm>
            <a:off x="344870" y="2901438"/>
            <a:ext cx="3055555" cy="442432"/>
          </a:xfrm>
          <a:prstGeom prst="rect">
            <a:avLst/>
          </a:prstGeom>
          <a:solidFill>
            <a:schemeClr val="accent6"/>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Supporting the Green Climate Fund</a:t>
            </a:r>
            <a:endParaRPr lang="en-US" sz="1200" dirty="0"/>
          </a:p>
        </p:txBody>
      </p:sp>
      <p:sp>
        <p:nvSpPr>
          <p:cNvPr id="16" name="Text Placeholder 61">
            <a:extLst>
              <a:ext uri="{FF2B5EF4-FFF2-40B4-BE49-F238E27FC236}">
                <a16:creationId xmlns:a16="http://schemas.microsoft.com/office/drawing/2014/main" id="{BF398AF7-464C-FFE6-635E-3E4C1C896A7A}"/>
              </a:ext>
            </a:extLst>
          </p:cNvPr>
          <p:cNvSpPr txBox="1">
            <a:spLocks/>
          </p:cNvSpPr>
          <p:nvPr/>
        </p:nvSpPr>
        <p:spPr>
          <a:xfrm>
            <a:off x="291822" y="3405879"/>
            <a:ext cx="3231067"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Episcopal Church has urged support for the Green Climate Fund in past years through its Episcopal Public Policy Network (EPPN), a network of Episcopalians that organizes grassroots advocacy efforts directed toward U.S. government officials. We are currently asking the U.S. to fulfill its unmet $2 billion pledge.</a:t>
            </a:r>
          </a:p>
        </p:txBody>
      </p:sp>
      <p:sp>
        <p:nvSpPr>
          <p:cNvPr id="7" name="Text Placeholder 62">
            <a:extLst>
              <a:ext uri="{FF2B5EF4-FFF2-40B4-BE49-F238E27FC236}">
                <a16:creationId xmlns:a16="http://schemas.microsoft.com/office/drawing/2014/main" id="{DC4B12B1-B54F-6164-F5BC-78CD03A19C29}"/>
              </a:ext>
            </a:extLst>
          </p:cNvPr>
          <p:cNvSpPr txBox="1">
            <a:spLocks/>
          </p:cNvSpPr>
          <p:nvPr/>
        </p:nvSpPr>
        <p:spPr>
          <a:xfrm>
            <a:off x="3799730" y="758960"/>
            <a:ext cx="2948052" cy="442433"/>
          </a:xfrm>
          <a:prstGeom prst="rect">
            <a:avLst/>
          </a:prstGeom>
          <a:solidFill>
            <a:schemeClr val="accent6"/>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Promoting adaptation and mitigation</a:t>
            </a:r>
            <a:endParaRPr lang="en-US" sz="1200" dirty="0"/>
          </a:p>
        </p:txBody>
      </p:sp>
      <p:sp>
        <p:nvSpPr>
          <p:cNvPr id="8" name="Text Placeholder 61">
            <a:extLst>
              <a:ext uri="{FF2B5EF4-FFF2-40B4-BE49-F238E27FC236}">
                <a16:creationId xmlns:a16="http://schemas.microsoft.com/office/drawing/2014/main" id="{9332AA31-CA67-4C49-0E55-1B80AC6925A5}"/>
              </a:ext>
            </a:extLst>
          </p:cNvPr>
          <p:cNvSpPr txBox="1">
            <a:spLocks/>
          </p:cNvSpPr>
          <p:nvPr/>
        </p:nvSpPr>
        <p:spPr>
          <a:xfrm>
            <a:off x="3737153" y="1245978"/>
            <a:ext cx="3071862"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Episcopal Church funds projects to advance climate change education, advocacy and adaptation, and awards grants to ministries undertaking innovative environmental work. Between 2015 and 2021, the Church has allocated $1.5 million for ecojustice work, pioneering networks, educational initiatives, and programmatic engagement around environmental stewardship. The Episcopal Church also supports the development of a Carbon Tracker, designed by the Diocese of California to mobilize individuals, households, faith communities and the whole church for climate action</a:t>
            </a:r>
          </a:p>
        </p:txBody>
      </p:sp>
      <p:sp>
        <p:nvSpPr>
          <p:cNvPr id="11" name="Text Placeholder 62">
            <a:extLst>
              <a:ext uri="{FF2B5EF4-FFF2-40B4-BE49-F238E27FC236}">
                <a16:creationId xmlns:a16="http://schemas.microsoft.com/office/drawing/2014/main" id="{6E6E8080-FE3F-3830-C225-BBDA6390E6E4}"/>
              </a:ext>
            </a:extLst>
          </p:cNvPr>
          <p:cNvSpPr txBox="1">
            <a:spLocks/>
          </p:cNvSpPr>
          <p:nvPr/>
        </p:nvSpPr>
        <p:spPr>
          <a:xfrm>
            <a:off x="7204984" y="758960"/>
            <a:ext cx="4347480" cy="442433"/>
          </a:xfrm>
          <a:prstGeom prst="rect">
            <a:avLst/>
          </a:prstGeom>
          <a:solidFill>
            <a:schemeClr val="accent6"/>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Helping people face Loss and Damage</a:t>
            </a:r>
            <a:endParaRPr lang="en-US" sz="1200" dirty="0"/>
          </a:p>
        </p:txBody>
      </p:sp>
      <p:sp>
        <p:nvSpPr>
          <p:cNvPr id="12" name="Text Placeholder 61">
            <a:extLst>
              <a:ext uri="{FF2B5EF4-FFF2-40B4-BE49-F238E27FC236}">
                <a16:creationId xmlns:a16="http://schemas.microsoft.com/office/drawing/2014/main" id="{CAAAE82A-E5C2-414D-9956-E385F8DE5539}"/>
              </a:ext>
            </a:extLst>
          </p:cNvPr>
          <p:cNvSpPr txBox="1">
            <a:spLocks/>
          </p:cNvSpPr>
          <p:nvPr/>
        </p:nvSpPr>
        <p:spPr>
          <a:xfrm>
            <a:off x="7172325" y="1245978"/>
            <a:ext cx="4510767"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Episcopalians follow Jesus’ example in prioritizing concern for the most marginalized and vulnerable. As more and more people suffer from climate-induced Loss and Damage, the Church is providing hope and practical action, offering teachings on faith and creation, hosting community centers for action and refuge, and offering trauma counseling, liturgies, prayer and spiritual support for climate grief.</a:t>
            </a:r>
          </a:p>
        </p:txBody>
      </p:sp>
      <p:sp>
        <p:nvSpPr>
          <p:cNvPr id="13" name="Text Placeholder 62">
            <a:extLst>
              <a:ext uri="{FF2B5EF4-FFF2-40B4-BE49-F238E27FC236}">
                <a16:creationId xmlns:a16="http://schemas.microsoft.com/office/drawing/2014/main" id="{FF1762C1-F455-D0FF-41B7-C0B69BD5628C}"/>
              </a:ext>
            </a:extLst>
          </p:cNvPr>
          <p:cNvSpPr txBox="1">
            <a:spLocks/>
          </p:cNvSpPr>
          <p:nvPr/>
        </p:nvSpPr>
        <p:spPr>
          <a:xfrm>
            <a:off x="7266214" y="3317815"/>
            <a:ext cx="4286249" cy="442432"/>
          </a:xfrm>
          <a:prstGeom prst="rect">
            <a:avLst/>
          </a:prstGeom>
          <a:solidFill>
            <a:schemeClr val="accent6"/>
          </a:solidFill>
          <a:ln w="28575">
            <a:solidFill>
              <a:schemeClr val="accent4"/>
            </a:solidFill>
          </a:ln>
        </p:spPr>
        <p:txBody>
          <a:bodyPr lIns="0" tIns="0" rIns="0" bIns="0" anchor="ctr"/>
          <a:lstStyle>
            <a:lvl1pPr marL="0" indent="0" algn="ctr" defTabSz="914400" rtl="0" eaLnBrk="1" latinLnBrk="0" hangingPunct="1">
              <a:lnSpc>
                <a:spcPct val="100000"/>
              </a:lnSpc>
              <a:spcBef>
                <a:spcPts val="0"/>
              </a:spcBef>
              <a:buFont typeface="Arial" panose="020B0604020202020204" pitchFamily="34" charset="0"/>
              <a:buNone/>
              <a:defRPr sz="24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a:t>Standing with communities at risk</a:t>
            </a:r>
            <a:endParaRPr lang="en-US" sz="1200" dirty="0"/>
          </a:p>
        </p:txBody>
      </p:sp>
      <p:sp>
        <p:nvSpPr>
          <p:cNvPr id="14" name="Text Placeholder 61">
            <a:extLst>
              <a:ext uri="{FF2B5EF4-FFF2-40B4-BE49-F238E27FC236}">
                <a16:creationId xmlns:a16="http://schemas.microsoft.com/office/drawing/2014/main" id="{EC6C004C-6053-E1DF-FA25-C2D5DD8C2F57}"/>
              </a:ext>
            </a:extLst>
          </p:cNvPr>
          <p:cNvSpPr txBox="1">
            <a:spLocks/>
          </p:cNvSpPr>
          <p:nvPr/>
        </p:nvSpPr>
        <p:spPr>
          <a:xfrm>
            <a:off x="7266214" y="3822256"/>
            <a:ext cx="4380139"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The Episcopal Church is a strong partner in the Faith for the Arctic Network, a diverse coalition of religious organizations committed to permanently safeguarding the Arctic National Wildlife Refuge and supporting the Gwich’in people, an Indigenous Alaskan population heavily impacted by climate change. The Church also supports fossil-fuel dependent communities, understanding that a just transition must account for their needs. </a:t>
            </a:r>
          </a:p>
        </p:txBody>
      </p:sp>
    </p:spTree>
    <p:extLst>
      <p:ext uri="{BB962C8B-B14F-4D97-AF65-F5344CB8AC3E}">
        <p14:creationId xmlns:p14="http://schemas.microsoft.com/office/powerpoint/2010/main" val="3049112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sz="4800" dirty="0"/>
              <a:t>Resiliency &amp; RESTORATIVE JUSTICE</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30"/>
            <a:ext cx="12192000" cy="2366818"/>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7"/>
            <a:ext cx="5674774" cy="270709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408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722695" y="950190"/>
            <a:ext cx="2043713" cy="640698"/>
          </a:xfrm>
        </p:spPr>
        <p:txBody>
          <a:bodyPr/>
          <a:lstStyle/>
          <a:p>
            <a:r>
              <a:rPr lang="en-US" dirty="0"/>
              <a:t>About us</a:t>
            </a:r>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2"/>
          </p:nvPr>
        </p:nvSpPr>
        <p:spPr>
          <a:xfrm>
            <a:off x="3693999" y="497780"/>
            <a:ext cx="6866505" cy="1682433"/>
          </a:xfrm>
        </p:spPr>
        <p:txBody>
          <a:bodyPr/>
          <a:lstStyle/>
          <a:p>
            <a:r>
              <a:rPr lang="en-US" dirty="0"/>
              <a:t>Dr. Lucy Jones was asked to join the Bishop’s Committee on Disaster Resiliency and Climate Change. St. James Episcopal Church in South Pasadena, CA is a test bed for climate action strategy and implementation that can be applied to other parishes. This document is a road map to position the church as a resiliency hub addressing emergency preparedness, climate change and restorative justice to surrounding communities.</a:t>
            </a:r>
          </a:p>
        </p:txBody>
      </p:sp>
      <p:pic>
        <p:nvPicPr>
          <p:cNvPr id="15" name="Picture Placeholder 14" descr="Close up of a plants">
            <a:extLst>
              <a:ext uri="{FF2B5EF4-FFF2-40B4-BE49-F238E27FC236}">
                <a16:creationId xmlns:a16="http://schemas.microsoft.com/office/drawing/2014/main" id="{8A312F11-75CA-44C5-8937-46152AD5520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6920" y="3192574"/>
            <a:ext cx="12192000" cy="3623481"/>
          </a:xfrm>
        </p:spPr>
      </p:pic>
      <p:sp>
        <p:nvSpPr>
          <p:cNvPr id="57" name="Date Placeholder 56">
            <a:extLst>
              <a:ext uri="{FF2B5EF4-FFF2-40B4-BE49-F238E27FC236}">
                <a16:creationId xmlns:a16="http://schemas.microsoft.com/office/drawing/2014/main" id="{653BB8CA-23AF-4226-9FB3-FA1964EBA661}"/>
              </a:ext>
            </a:extLst>
          </p:cNvPr>
          <p:cNvSpPr>
            <a:spLocks noGrp="1"/>
          </p:cNvSpPr>
          <p:nvPr>
            <p:ph type="dt" sz="half" idx="2"/>
          </p:nvPr>
        </p:nvSpPr>
        <p:spPr>
          <a:xfrm>
            <a:off x="838200" y="6356350"/>
            <a:ext cx="2743200" cy="365125"/>
          </a:xfrm>
        </p:spPr>
        <p:txBody>
          <a:bodyPr/>
          <a:lstStyle/>
          <a:p>
            <a:r>
              <a:rPr lang="en-US" dirty="0"/>
              <a:t>2023</a:t>
            </a:r>
          </a:p>
        </p:txBody>
      </p:sp>
      <p:sp>
        <p:nvSpPr>
          <p:cNvPr id="58" name="Footer Placeholder 57">
            <a:extLst>
              <a:ext uri="{FF2B5EF4-FFF2-40B4-BE49-F238E27FC236}">
                <a16:creationId xmlns:a16="http://schemas.microsoft.com/office/drawing/2014/main" id="{4DDD181B-D1CF-4E5A-B354-DE584F3F2B23}"/>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59" name="Slide Number Placeholder 58">
            <a:extLst>
              <a:ext uri="{FF2B5EF4-FFF2-40B4-BE49-F238E27FC236}">
                <a16:creationId xmlns:a16="http://schemas.microsoft.com/office/drawing/2014/main" id="{185AB600-E5B8-4AFD-A7DA-37E5D3AFF5F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a:t>
            </a:fld>
            <a:endParaRPr lang="en-US" dirty="0"/>
          </a:p>
        </p:txBody>
      </p:sp>
      <p:pic>
        <p:nvPicPr>
          <p:cNvPr id="4" name="Picture 3">
            <a:extLst>
              <a:ext uri="{FF2B5EF4-FFF2-40B4-BE49-F238E27FC236}">
                <a16:creationId xmlns:a16="http://schemas.microsoft.com/office/drawing/2014/main" id="{3FDB2703-FFC7-19B4-F395-63AE9B81EF9A}"/>
              </a:ext>
            </a:extLst>
          </p:cNvPr>
          <p:cNvPicPr>
            <a:picLocks noChangeAspect="1"/>
          </p:cNvPicPr>
          <p:nvPr/>
        </p:nvPicPr>
        <p:blipFill>
          <a:blip r:embed="rId3"/>
          <a:stretch>
            <a:fillRect/>
          </a:stretch>
        </p:blipFill>
        <p:spPr>
          <a:xfrm>
            <a:off x="386605" y="3354728"/>
            <a:ext cx="1729306" cy="2079284"/>
          </a:xfrm>
          <a:prstGeom prst="rect">
            <a:avLst/>
          </a:prstGeom>
        </p:spPr>
      </p:pic>
      <p:sp>
        <p:nvSpPr>
          <p:cNvPr id="9" name="Rectangle 8">
            <a:extLst>
              <a:ext uri="{FF2B5EF4-FFF2-40B4-BE49-F238E27FC236}">
                <a16:creationId xmlns:a16="http://schemas.microsoft.com/office/drawing/2014/main" id="{23CB7DA3-F9AF-2A37-D29C-590F125FF108}"/>
              </a:ext>
              <a:ext uri="{C183D7F6-B498-43B3-948B-1728B52AA6E4}">
                <adec:decorative xmlns:adec="http://schemas.microsoft.com/office/drawing/2017/decorative" val="1"/>
              </a:ext>
            </a:extLst>
          </p:cNvPr>
          <p:cNvSpPr/>
          <p:nvPr/>
        </p:nvSpPr>
        <p:spPr>
          <a:xfrm>
            <a:off x="386605" y="5554221"/>
            <a:ext cx="1729306" cy="665604"/>
          </a:xfrm>
          <a:prstGeom prst="rect">
            <a:avLst/>
          </a:prstGeom>
          <a:solidFill>
            <a:schemeClr val="accent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Dr Lucy Jones</a:t>
            </a:r>
          </a:p>
          <a:p>
            <a:pPr algn="ctr"/>
            <a:r>
              <a:rPr lang="en-US" sz="1600" dirty="0"/>
              <a:t>Lead</a:t>
            </a:r>
          </a:p>
        </p:txBody>
      </p:sp>
      <p:sp>
        <p:nvSpPr>
          <p:cNvPr id="13" name="Rectangle 2">
            <a:extLst>
              <a:ext uri="{FF2B5EF4-FFF2-40B4-BE49-F238E27FC236}">
                <a16:creationId xmlns:a16="http://schemas.microsoft.com/office/drawing/2014/main" id="{D9CFE075-24A2-F74B-3935-437645019229}"/>
              </a:ext>
            </a:extLst>
          </p:cNvPr>
          <p:cNvSpPr>
            <a:spLocks noChangeArrowheads="1"/>
          </p:cNvSpPr>
          <p:nvPr/>
        </p:nvSpPr>
        <p:spPr bwMode="auto">
          <a:xfrm>
            <a:off x="5187950" y="372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1BD80898-0595-CD4F-3F70-39D8ADD1D813}"/>
              </a:ext>
              <a:ext uri="{C183D7F6-B498-43B3-948B-1728B52AA6E4}">
                <adec:decorative xmlns:adec="http://schemas.microsoft.com/office/drawing/2017/decorative" val="1"/>
              </a:ext>
            </a:extLst>
          </p:cNvPr>
          <p:cNvSpPr/>
          <p:nvPr/>
        </p:nvSpPr>
        <p:spPr>
          <a:xfrm>
            <a:off x="5579503" y="4971424"/>
            <a:ext cx="3306192" cy="1314052"/>
          </a:xfrm>
          <a:prstGeom prst="rect">
            <a:avLst/>
          </a:prstGeom>
          <a:solidFill>
            <a:schemeClr val="accent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t>LOCAL ACTIONS</a:t>
            </a:r>
          </a:p>
          <a:p>
            <a:pPr algn="ctr"/>
            <a:endParaRPr lang="en-US" sz="1600" dirty="0"/>
          </a:p>
          <a:p>
            <a:pPr algn="ctr"/>
            <a:r>
              <a:rPr lang="en-US" sz="1600" dirty="0"/>
              <a:t>Gay </a:t>
            </a:r>
            <a:r>
              <a:rPr lang="en-US" sz="1600" dirty="0" err="1"/>
              <a:t>Almquist</a:t>
            </a:r>
            <a:endParaRPr lang="en-US" sz="1600" dirty="0"/>
          </a:p>
          <a:p>
            <a:pPr algn="ctr"/>
            <a:r>
              <a:rPr lang="en-US" sz="1600" dirty="0"/>
              <a:t>Richard B. Lewis III</a:t>
            </a:r>
          </a:p>
          <a:p>
            <a:pPr algn="ctr"/>
            <a:r>
              <a:rPr lang="en-US" sz="1600" dirty="0"/>
              <a:t>Edmond Yee</a:t>
            </a:r>
          </a:p>
        </p:txBody>
      </p:sp>
      <p:sp>
        <p:nvSpPr>
          <p:cNvPr id="17" name="Rectangle 16">
            <a:extLst>
              <a:ext uri="{FF2B5EF4-FFF2-40B4-BE49-F238E27FC236}">
                <a16:creationId xmlns:a16="http://schemas.microsoft.com/office/drawing/2014/main" id="{E6F02062-DE17-6766-301B-232D455A71ED}"/>
              </a:ext>
              <a:ext uri="{C183D7F6-B498-43B3-948B-1728B52AA6E4}">
                <adec:decorative xmlns:adec="http://schemas.microsoft.com/office/drawing/2017/decorative" val="1"/>
              </a:ext>
            </a:extLst>
          </p:cNvPr>
          <p:cNvSpPr/>
          <p:nvPr/>
        </p:nvSpPr>
        <p:spPr>
          <a:xfrm>
            <a:off x="2502516" y="4971424"/>
            <a:ext cx="2935175" cy="1314053"/>
          </a:xfrm>
          <a:prstGeom prst="rect">
            <a:avLst/>
          </a:prstGeom>
          <a:solidFill>
            <a:schemeClr val="accent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t>STRATEGY &amp; GRANT FUNDING</a:t>
            </a:r>
          </a:p>
          <a:p>
            <a:pPr algn="ctr"/>
            <a:endParaRPr lang="en-US" sz="1600" dirty="0"/>
          </a:p>
          <a:p>
            <a:pPr algn="ctr"/>
            <a:r>
              <a:rPr lang="en-US" sz="1600" dirty="0"/>
              <a:t>Harry Allen</a:t>
            </a:r>
          </a:p>
          <a:p>
            <a:pPr algn="ctr"/>
            <a:r>
              <a:rPr lang="en-US" sz="1600" dirty="0"/>
              <a:t>Lisa Markus</a:t>
            </a:r>
          </a:p>
        </p:txBody>
      </p:sp>
      <p:sp>
        <p:nvSpPr>
          <p:cNvPr id="18" name="Rectangle 17">
            <a:extLst>
              <a:ext uri="{FF2B5EF4-FFF2-40B4-BE49-F238E27FC236}">
                <a16:creationId xmlns:a16="http://schemas.microsoft.com/office/drawing/2014/main" id="{95BF4AA7-E296-27F6-7869-4DF9CEA0DB36}"/>
              </a:ext>
              <a:ext uri="{C183D7F6-B498-43B3-948B-1728B52AA6E4}">
                <adec:decorative xmlns:adec="http://schemas.microsoft.com/office/drawing/2017/decorative" val="1"/>
              </a:ext>
            </a:extLst>
          </p:cNvPr>
          <p:cNvSpPr/>
          <p:nvPr/>
        </p:nvSpPr>
        <p:spPr>
          <a:xfrm>
            <a:off x="9024824" y="4971424"/>
            <a:ext cx="2935175" cy="1314053"/>
          </a:xfrm>
          <a:prstGeom prst="rect">
            <a:avLst/>
          </a:prstGeom>
          <a:solidFill>
            <a:schemeClr val="accent4"/>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t>COMMUNICATIONS &amp; SENTIMENT RESEARCH</a:t>
            </a:r>
          </a:p>
          <a:p>
            <a:pPr algn="ctr"/>
            <a:endParaRPr lang="en-US" sz="1600" dirty="0"/>
          </a:p>
          <a:p>
            <a:pPr algn="ctr"/>
            <a:r>
              <a:rPr lang="en-US" sz="1600" b="0" i="0" dirty="0">
                <a:solidFill>
                  <a:schemeClr val="bg1"/>
                </a:solidFill>
                <a:effectLst/>
                <a:latin typeface="Google Sans"/>
              </a:rPr>
              <a:t>Lindsey </a:t>
            </a:r>
            <a:r>
              <a:rPr lang="en-US" sz="1600" b="0" i="0" dirty="0" err="1">
                <a:solidFill>
                  <a:schemeClr val="bg1"/>
                </a:solidFill>
                <a:effectLst/>
                <a:latin typeface="Google Sans"/>
              </a:rPr>
              <a:t>Angelats</a:t>
            </a:r>
            <a:endParaRPr lang="en-US" sz="1600" b="0" i="0" dirty="0">
              <a:solidFill>
                <a:schemeClr val="bg1"/>
              </a:solidFill>
              <a:effectLst/>
              <a:latin typeface="Google Sans"/>
            </a:endParaRPr>
          </a:p>
          <a:p>
            <a:pPr algn="ctr"/>
            <a:r>
              <a:rPr lang="en-US" sz="1600" dirty="0">
                <a:solidFill>
                  <a:schemeClr val="bg1"/>
                </a:solidFill>
                <a:latin typeface="Google Sans"/>
              </a:rPr>
              <a:t>Katie Clark</a:t>
            </a:r>
            <a:endParaRPr lang="en-US" sz="1600" dirty="0">
              <a:solidFill>
                <a:schemeClr val="bg1"/>
              </a:solidFill>
            </a:endParaRPr>
          </a:p>
        </p:txBody>
      </p:sp>
      <p:pic>
        <p:nvPicPr>
          <p:cNvPr id="20" name="Picture 19">
            <a:extLst>
              <a:ext uri="{FF2B5EF4-FFF2-40B4-BE49-F238E27FC236}">
                <a16:creationId xmlns:a16="http://schemas.microsoft.com/office/drawing/2014/main" id="{43F148B2-35B3-9055-887B-6B5A6DE2E915}"/>
              </a:ext>
            </a:extLst>
          </p:cNvPr>
          <p:cNvPicPr>
            <a:picLocks noChangeAspect="1"/>
          </p:cNvPicPr>
          <p:nvPr/>
        </p:nvPicPr>
        <p:blipFill rotWithShape="1">
          <a:blip r:embed="rId4"/>
          <a:srcRect b="13616"/>
          <a:stretch/>
        </p:blipFill>
        <p:spPr>
          <a:xfrm>
            <a:off x="2499126" y="3404449"/>
            <a:ext cx="1387929" cy="1405381"/>
          </a:xfrm>
          <a:prstGeom prst="rect">
            <a:avLst/>
          </a:prstGeom>
        </p:spPr>
      </p:pic>
      <p:pic>
        <p:nvPicPr>
          <p:cNvPr id="24" name="Picture 23" descr="A person with long hair&#10;&#10;Description automatically generated with low confidence">
            <a:extLst>
              <a:ext uri="{FF2B5EF4-FFF2-40B4-BE49-F238E27FC236}">
                <a16:creationId xmlns:a16="http://schemas.microsoft.com/office/drawing/2014/main" id="{36BD8374-753D-149E-3942-47B823DFE6CD}"/>
              </a:ext>
            </a:extLst>
          </p:cNvPr>
          <p:cNvPicPr>
            <a:picLocks noChangeAspect="1"/>
          </p:cNvPicPr>
          <p:nvPr/>
        </p:nvPicPr>
        <p:blipFill>
          <a:blip r:embed="rId5"/>
          <a:stretch>
            <a:fillRect/>
          </a:stretch>
        </p:blipFill>
        <p:spPr>
          <a:xfrm>
            <a:off x="3944519" y="3424186"/>
            <a:ext cx="1405381" cy="1405381"/>
          </a:xfrm>
          <a:prstGeom prst="rect">
            <a:avLst/>
          </a:prstGeom>
        </p:spPr>
      </p:pic>
      <p:pic>
        <p:nvPicPr>
          <p:cNvPr id="26" name="Picture 25" descr="A person smiling for the camera&#10;&#10;Description automatically generated with low confidence">
            <a:extLst>
              <a:ext uri="{FF2B5EF4-FFF2-40B4-BE49-F238E27FC236}">
                <a16:creationId xmlns:a16="http://schemas.microsoft.com/office/drawing/2014/main" id="{3A677A8A-64CE-F0E4-334A-241FE1408770}"/>
              </a:ext>
            </a:extLst>
          </p:cNvPr>
          <p:cNvPicPr>
            <a:picLocks noChangeAspect="1"/>
          </p:cNvPicPr>
          <p:nvPr/>
        </p:nvPicPr>
        <p:blipFill rotWithShape="1">
          <a:blip r:embed="rId6"/>
          <a:srcRect t="16270" r="38518" b="15000"/>
          <a:stretch/>
        </p:blipFill>
        <p:spPr>
          <a:xfrm>
            <a:off x="9447359" y="3433811"/>
            <a:ext cx="1318131" cy="1473539"/>
          </a:xfrm>
          <a:prstGeom prst="rect">
            <a:avLst/>
          </a:prstGeom>
        </p:spPr>
      </p:pic>
      <p:pic>
        <p:nvPicPr>
          <p:cNvPr id="28" name="Picture 27" descr="A picture containing person, wall, person, indoor&#10;&#10;Description automatically generated">
            <a:extLst>
              <a:ext uri="{FF2B5EF4-FFF2-40B4-BE49-F238E27FC236}">
                <a16:creationId xmlns:a16="http://schemas.microsoft.com/office/drawing/2014/main" id="{3FD18AE1-8EE0-3821-90FC-1611A9079A46}"/>
              </a:ext>
            </a:extLst>
          </p:cNvPr>
          <p:cNvPicPr>
            <a:picLocks noChangeAspect="1"/>
          </p:cNvPicPr>
          <p:nvPr/>
        </p:nvPicPr>
        <p:blipFill rotWithShape="1">
          <a:blip r:embed="rId7"/>
          <a:srcRect l="13960" t="9981" r="17106"/>
          <a:stretch/>
        </p:blipFill>
        <p:spPr>
          <a:xfrm>
            <a:off x="10842765" y="3424186"/>
            <a:ext cx="1108629" cy="1447752"/>
          </a:xfrm>
          <a:prstGeom prst="rect">
            <a:avLst/>
          </a:prstGeom>
        </p:spPr>
      </p:pic>
      <p:pic>
        <p:nvPicPr>
          <p:cNvPr id="2" name="Picture 1">
            <a:extLst>
              <a:ext uri="{FF2B5EF4-FFF2-40B4-BE49-F238E27FC236}">
                <a16:creationId xmlns:a16="http://schemas.microsoft.com/office/drawing/2014/main" id="{9DDCFCB9-966E-6E2E-7748-61276CE6CA94}"/>
              </a:ext>
            </a:extLst>
          </p:cNvPr>
          <p:cNvPicPr>
            <a:picLocks noChangeAspect="1"/>
          </p:cNvPicPr>
          <p:nvPr/>
        </p:nvPicPr>
        <p:blipFill>
          <a:blip r:embed="rId8"/>
          <a:stretch>
            <a:fillRect/>
          </a:stretch>
        </p:blipFill>
        <p:spPr>
          <a:xfrm>
            <a:off x="5437691" y="3459211"/>
            <a:ext cx="1199924" cy="1422740"/>
          </a:xfrm>
          <a:prstGeom prst="rect">
            <a:avLst/>
          </a:prstGeom>
        </p:spPr>
      </p:pic>
      <p:pic>
        <p:nvPicPr>
          <p:cNvPr id="6" name="Picture 5">
            <a:extLst>
              <a:ext uri="{FF2B5EF4-FFF2-40B4-BE49-F238E27FC236}">
                <a16:creationId xmlns:a16="http://schemas.microsoft.com/office/drawing/2014/main" id="{489A51E8-BF64-B4D9-489C-5A593F399E10}"/>
              </a:ext>
            </a:extLst>
          </p:cNvPr>
          <p:cNvPicPr>
            <a:picLocks noChangeAspect="1"/>
          </p:cNvPicPr>
          <p:nvPr/>
        </p:nvPicPr>
        <p:blipFill>
          <a:blip r:embed="rId9"/>
          <a:stretch>
            <a:fillRect/>
          </a:stretch>
        </p:blipFill>
        <p:spPr>
          <a:xfrm>
            <a:off x="6721831" y="3453148"/>
            <a:ext cx="1453145" cy="1473540"/>
          </a:xfrm>
          <a:prstGeom prst="rect">
            <a:avLst/>
          </a:prstGeom>
        </p:spPr>
      </p:pic>
    </p:spTree>
    <p:extLst>
      <p:ext uri="{BB962C8B-B14F-4D97-AF65-F5344CB8AC3E}">
        <p14:creationId xmlns:p14="http://schemas.microsoft.com/office/powerpoint/2010/main" val="2815339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leaf with water drops on it">
            <a:extLst>
              <a:ext uri="{FF2B5EF4-FFF2-40B4-BE49-F238E27FC236}">
                <a16:creationId xmlns:a16="http://schemas.microsoft.com/office/drawing/2014/main" id="{218F3EFB-1B94-46C4-961E-9E4CCDFCA1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0" y="0"/>
            <a:ext cx="12192000" cy="3429000"/>
          </a:xfrm>
        </p:spPr>
      </p:pic>
      <p:sp>
        <p:nvSpPr>
          <p:cNvPr id="9" name="Title 8">
            <a:extLst>
              <a:ext uri="{FF2B5EF4-FFF2-40B4-BE49-F238E27FC236}">
                <a16:creationId xmlns:a16="http://schemas.microsoft.com/office/drawing/2014/main" id="{1EE5A625-CF8D-4DB8-B64A-918374A7C3E4}"/>
              </a:ext>
            </a:extLst>
          </p:cNvPr>
          <p:cNvSpPr>
            <a:spLocks noGrp="1"/>
          </p:cNvSpPr>
          <p:nvPr>
            <p:ph type="title"/>
          </p:nvPr>
        </p:nvSpPr>
        <p:spPr>
          <a:xfrm>
            <a:off x="0" y="0"/>
            <a:ext cx="4979988" cy="6858000"/>
          </a:xfrm>
        </p:spPr>
        <p:txBody>
          <a:bodyPr/>
          <a:lstStyle/>
          <a:p>
            <a:r>
              <a:rPr lang="en-US" dirty="0"/>
              <a:t>RESILIENCY</a:t>
            </a:r>
          </a:p>
        </p:txBody>
      </p:sp>
      <p:sp>
        <p:nvSpPr>
          <p:cNvPr id="12" name="Date Placeholder 11">
            <a:extLst>
              <a:ext uri="{FF2B5EF4-FFF2-40B4-BE49-F238E27FC236}">
                <a16:creationId xmlns:a16="http://schemas.microsoft.com/office/drawing/2014/main" id="{F9D1E4F5-C5CC-4509-A364-CC20767557A7}"/>
              </a:ext>
            </a:extLst>
          </p:cNvPr>
          <p:cNvSpPr>
            <a:spLocks noGrp="1"/>
          </p:cNvSpPr>
          <p:nvPr>
            <p:ph type="dt" sz="half" idx="2"/>
          </p:nvPr>
        </p:nvSpPr>
        <p:spPr>
          <a:xfrm>
            <a:off x="838200" y="6356350"/>
            <a:ext cx="2743200" cy="365125"/>
          </a:xfrm>
        </p:spPr>
        <p:txBody>
          <a:bodyPr/>
          <a:lstStyle/>
          <a:p>
            <a:r>
              <a:rPr lang="en-US" dirty="0"/>
              <a:t>2023</a:t>
            </a:r>
          </a:p>
        </p:txBody>
      </p:sp>
      <p:sp>
        <p:nvSpPr>
          <p:cNvPr id="13" name="Footer Placeholder 12">
            <a:extLst>
              <a:ext uri="{FF2B5EF4-FFF2-40B4-BE49-F238E27FC236}">
                <a16:creationId xmlns:a16="http://schemas.microsoft.com/office/drawing/2014/main" id="{106CB055-2C7B-4271-88ED-F5872EAF95F7}"/>
              </a:ext>
            </a:extLst>
          </p:cNvPr>
          <p:cNvSpPr>
            <a:spLocks noGrp="1"/>
          </p:cNvSpPr>
          <p:nvPr>
            <p:ph type="ftr" sz="quarter" idx="3"/>
          </p:nvPr>
        </p:nvSpPr>
        <p:spPr>
          <a:xfrm>
            <a:off x="4324350" y="6433910"/>
            <a:ext cx="4114800" cy="365125"/>
          </a:xfrm>
        </p:spPr>
        <p:txBody>
          <a:bodyPr/>
          <a:lstStyle/>
          <a:p>
            <a:r>
              <a:rPr lang="en-US" dirty="0"/>
              <a:t>CLIMATE ACTION ROAD MAP</a:t>
            </a:r>
          </a:p>
        </p:txBody>
      </p:sp>
      <p:sp>
        <p:nvSpPr>
          <p:cNvPr id="14" name="Slide Number Placeholder 13">
            <a:extLst>
              <a:ext uri="{FF2B5EF4-FFF2-40B4-BE49-F238E27FC236}">
                <a16:creationId xmlns:a16="http://schemas.microsoft.com/office/drawing/2014/main" id="{1C31DFE7-B40B-46F0-B411-4719122FE54E}"/>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20</a:t>
            </a:fld>
            <a:endParaRPr lang="en-US" dirty="0"/>
          </a:p>
        </p:txBody>
      </p:sp>
      <p:sp>
        <p:nvSpPr>
          <p:cNvPr id="23" name="Text Placeholder 22">
            <a:extLst>
              <a:ext uri="{FF2B5EF4-FFF2-40B4-BE49-F238E27FC236}">
                <a16:creationId xmlns:a16="http://schemas.microsoft.com/office/drawing/2014/main" id="{8662E445-5222-442C-9812-2FA51B852A71}"/>
              </a:ext>
            </a:extLst>
          </p:cNvPr>
          <p:cNvSpPr>
            <a:spLocks noGrp="1"/>
          </p:cNvSpPr>
          <p:nvPr>
            <p:ph type="body" sz="quarter" idx="16"/>
          </p:nvPr>
        </p:nvSpPr>
        <p:spPr>
          <a:xfrm>
            <a:off x="5760269" y="4087102"/>
            <a:ext cx="5859420" cy="1769419"/>
          </a:xfrm>
        </p:spPr>
        <p:txBody>
          <a:bodyPr/>
          <a:lstStyle/>
          <a:p>
            <a:pPr>
              <a:lnSpc>
                <a:spcPct val="10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RESILIENCE is the ability of people and their communities to anticipate, accommodate and positively adapt to or thrive amidst changing climate conditions and hazard events. Resilient communities enjoy a high quality of life, reliable systems, and economic vitality, and they conserve resources for present and future generations. </a:t>
            </a:r>
            <a:endParaRPr lang="en-US" dirty="0"/>
          </a:p>
        </p:txBody>
      </p:sp>
      <p:sp>
        <p:nvSpPr>
          <p:cNvPr id="127" name="Rectangle 126">
            <a:extLst>
              <a:ext uri="{FF2B5EF4-FFF2-40B4-BE49-F238E27FC236}">
                <a16:creationId xmlns:a16="http://schemas.microsoft.com/office/drawing/2014/main" id="{DD11EA8B-DB5B-4136-99D3-4D19B66922C1}"/>
              </a:ext>
              <a:ext uri="{C183D7F6-B498-43B3-948B-1728B52AA6E4}">
                <adec:decorative xmlns:adec="http://schemas.microsoft.com/office/drawing/2017/decorative" val="1"/>
              </a:ext>
            </a:extLst>
          </p:cNvPr>
          <p:cNvSpPr/>
          <p:nvPr/>
        </p:nvSpPr>
        <p:spPr>
          <a:xfrm>
            <a:off x="829486" y="4715995"/>
            <a:ext cx="3282916" cy="64069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587AA0A-3F2D-9734-C55B-B6BBC9057714}"/>
              </a:ext>
            </a:extLst>
          </p:cNvPr>
          <p:cNvSpPr txBox="1"/>
          <p:nvPr/>
        </p:nvSpPr>
        <p:spPr>
          <a:xfrm>
            <a:off x="9555163" y="6187689"/>
            <a:ext cx="2703511" cy="246221"/>
          </a:xfrm>
          <a:prstGeom prst="rect">
            <a:avLst/>
          </a:prstGeom>
          <a:noFill/>
        </p:spPr>
        <p:txBody>
          <a:bodyPr wrap="square">
            <a:spAutoFit/>
          </a:bodyPr>
          <a:lstStyle/>
          <a:p>
            <a:r>
              <a:rPr lang="en-US" sz="1000" dirty="0">
                <a:hlinkClick r:id="rId3"/>
              </a:rPr>
              <a:t>USDN_ResilienceHubsGuidance-1.pdf</a:t>
            </a:r>
            <a:endParaRPr lang="en-US" sz="1000" dirty="0"/>
          </a:p>
        </p:txBody>
      </p:sp>
      <p:graphicFrame>
        <p:nvGraphicFramePr>
          <p:cNvPr id="5" name="Diagram 4">
            <a:extLst>
              <a:ext uri="{FF2B5EF4-FFF2-40B4-BE49-F238E27FC236}">
                <a16:creationId xmlns:a16="http://schemas.microsoft.com/office/drawing/2014/main" id="{124A167A-2A47-01E1-A55A-30428146A3FA}"/>
              </a:ext>
            </a:extLst>
          </p:cNvPr>
          <p:cNvGraphicFramePr/>
          <p:nvPr>
            <p:extLst>
              <p:ext uri="{D42A27DB-BD31-4B8C-83A1-F6EECF244321}">
                <p14:modId xmlns:p14="http://schemas.microsoft.com/office/powerpoint/2010/main" val="1321206987"/>
              </p:ext>
            </p:extLst>
          </p:nvPr>
        </p:nvGraphicFramePr>
        <p:xfrm>
          <a:off x="3021692" y="-95258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F924D58E-BB60-44DA-10C6-8E93309717FC}"/>
              </a:ext>
            </a:extLst>
          </p:cNvPr>
          <p:cNvSpPr txBox="1"/>
          <p:nvPr/>
        </p:nvSpPr>
        <p:spPr>
          <a:xfrm>
            <a:off x="1106618" y="1204233"/>
            <a:ext cx="1970313" cy="1200329"/>
          </a:xfrm>
          <a:prstGeom prst="rect">
            <a:avLst/>
          </a:prstGeom>
          <a:noFill/>
        </p:spPr>
        <p:txBody>
          <a:bodyPr wrap="square" rtlCol="0">
            <a:spAutoFit/>
          </a:bodyPr>
          <a:lstStyle/>
          <a:p>
            <a:pPr algn="r"/>
            <a:r>
              <a:rPr lang="en-US" dirty="0">
                <a:solidFill>
                  <a:schemeClr val="bg1"/>
                </a:solidFill>
              </a:rPr>
              <a:t>Six Social Determinants of Community &amp; Individual Health</a:t>
            </a:r>
          </a:p>
        </p:txBody>
      </p:sp>
      <p:sp>
        <p:nvSpPr>
          <p:cNvPr id="8" name="TextBox 7">
            <a:extLst>
              <a:ext uri="{FF2B5EF4-FFF2-40B4-BE49-F238E27FC236}">
                <a16:creationId xmlns:a16="http://schemas.microsoft.com/office/drawing/2014/main" id="{215FBA79-57AE-F1B5-912F-BD58CBE787EE}"/>
              </a:ext>
            </a:extLst>
          </p:cNvPr>
          <p:cNvSpPr txBox="1"/>
          <p:nvPr/>
        </p:nvSpPr>
        <p:spPr>
          <a:xfrm>
            <a:off x="6490495" y="2404561"/>
            <a:ext cx="4800712" cy="215444"/>
          </a:xfrm>
          <a:prstGeom prst="rect">
            <a:avLst/>
          </a:prstGeom>
          <a:noFill/>
        </p:spPr>
        <p:txBody>
          <a:bodyPr wrap="square">
            <a:spAutoFit/>
          </a:bodyPr>
          <a:lstStyle/>
          <a:p>
            <a:r>
              <a:rPr lang="en-US" sz="800" dirty="0">
                <a:hlinkClick r:id="rId9"/>
              </a:rPr>
              <a:t>Beyond Health Care: The Role of Social Determinants in Promoting Health and Health Equity | KFF</a:t>
            </a:r>
            <a:endParaRPr lang="en-US" sz="800" dirty="0"/>
          </a:p>
        </p:txBody>
      </p:sp>
    </p:spTree>
    <p:extLst>
      <p:ext uri="{BB962C8B-B14F-4D97-AF65-F5344CB8AC3E}">
        <p14:creationId xmlns:p14="http://schemas.microsoft.com/office/powerpoint/2010/main" val="3984440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grass, outdoor, nature, field, sunset">
            <a:extLst>
              <a:ext uri="{FF2B5EF4-FFF2-40B4-BE49-F238E27FC236}">
                <a16:creationId xmlns:a16="http://schemas.microsoft.com/office/drawing/2014/main" id="{C4BDBB22-6AEB-49C9-9E42-0CA929FFB7A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1" y="0"/>
            <a:ext cx="6772276" cy="6858000"/>
          </a:xfrm>
        </p:spPr>
      </p:pic>
      <p:sp>
        <p:nvSpPr>
          <p:cNvPr id="47" name="Title 46">
            <a:extLst>
              <a:ext uri="{FF2B5EF4-FFF2-40B4-BE49-F238E27FC236}">
                <a16:creationId xmlns:a16="http://schemas.microsoft.com/office/drawing/2014/main" id="{3F9E60C6-15AA-4C95-9519-652CD08A827C}"/>
              </a:ext>
            </a:extLst>
          </p:cNvPr>
          <p:cNvSpPr>
            <a:spLocks noGrp="1"/>
          </p:cNvSpPr>
          <p:nvPr>
            <p:ph type="title"/>
          </p:nvPr>
        </p:nvSpPr>
        <p:spPr>
          <a:xfrm>
            <a:off x="1861354" y="518432"/>
            <a:ext cx="3049568" cy="913167"/>
          </a:xfrm>
        </p:spPr>
        <p:txBody>
          <a:bodyPr/>
          <a:lstStyle/>
          <a:p>
            <a:r>
              <a:rPr lang="en-US" noProof="0" dirty="0"/>
              <a:t>RESTORATIVE JUSTICE</a:t>
            </a:r>
            <a:endParaRPr lang="en-US" dirty="0"/>
          </a:p>
        </p:txBody>
      </p:sp>
      <p:sp>
        <p:nvSpPr>
          <p:cNvPr id="26" name="Date Placeholder 25">
            <a:extLst>
              <a:ext uri="{FF2B5EF4-FFF2-40B4-BE49-F238E27FC236}">
                <a16:creationId xmlns:a16="http://schemas.microsoft.com/office/drawing/2014/main" id="{56EA46CF-9FAA-46C0-BD37-C79A26B75D16}"/>
              </a:ext>
            </a:extLst>
          </p:cNvPr>
          <p:cNvSpPr>
            <a:spLocks noGrp="1"/>
          </p:cNvSpPr>
          <p:nvPr>
            <p:ph type="dt" sz="half" idx="2"/>
          </p:nvPr>
        </p:nvSpPr>
        <p:spPr>
          <a:xfrm>
            <a:off x="838200" y="6356350"/>
            <a:ext cx="1590675" cy="365125"/>
          </a:xfrm>
        </p:spPr>
        <p:txBody>
          <a:bodyPr/>
          <a:lstStyle/>
          <a:p>
            <a:r>
              <a:rPr lang="en-US" dirty="0"/>
              <a:t>2023</a:t>
            </a:r>
          </a:p>
        </p:txBody>
      </p:sp>
      <p:sp>
        <p:nvSpPr>
          <p:cNvPr id="27" name="Footer Placeholder 26">
            <a:extLst>
              <a:ext uri="{FF2B5EF4-FFF2-40B4-BE49-F238E27FC236}">
                <a16:creationId xmlns:a16="http://schemas.microsoft.com/office/drawing/2014/main" id="{CA8CE3DC-A478-4227-82A4-F4E05F737AA4}"/>
              </a:ext>
            </a:extLst>
          </p:cNvPr>
          <p:cNvSpPr>
            <a:spLocks noGrp="1"/>
          </p:cNvSpPr>
          <p:nvPr>
            <p:ph type="ftr" sz="quarter" idx="3"/>
          </p:nvPr>
        </p:nvSpPr>
        <p:spPr>
          <a:xfrm>
            <a:off x="6824672" y="6356350"/>
            <a:ext cx="27432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1FFD6689-1CFE-4E13-B717-1E5B52BDCFCD}"/>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21</a:t>
            </a:fld>
            <a:endParaRPr lang="en-US" dirty="0"/>
          </a:p>
        </p:txBody>
      </p:sp>
      <p:sp>
        <p:nvSpPr>
          <p:cNvPr id="29" name="Rectangle 14">
            <a:extLst>
              <a:ext uri="{FF2B5EF4-FFF2-40B4-BE49-F238E27FC236}">
                <a16:creationId xmlns:a16="http://schemas.microsoft.com/office/drawing/2014/main" id="{C7070E84-7C6C-417F-AB09-EC34EAFFD611}"/>
              </a:ext>
              <a:ext uri="{C183D7F6-B498-43B3-948B-1728B52AA6E4}">
                <adec:decorative xmlns:adec="http://schemas.microsoft.com/office/drawing/2017/decorative" val="1"/>
              </a:ext>
            </a:extLst>
          </p:cNvPr>
          <p:cNvSpPr/>
          <p:nvPr/>
        </p:nvSpPr>
        <p:spPr>
          <a:xfrm>
            <a:off x="3383071" y="0"/>
            <a:ext cx="3376958" cy="6858000"/>
          </a:xfrm>
          <a:custGeom>
            <a:avLst/>
            <a:gdLst>
              <a:gd name="connsiteX0" fmla="*/ 0 w 8808322"/>
              <a:gd name="connsiteY0" fmla="*/ 0 h 6858000"/>
              <a:gd name="connsiteX1" fmla="*/ 8808322 w 8808322"/>
              <a:gd name="connsiteY1" fmla="*/ 0 h 6858000"/>
              <a:gd name="connsiteX2" fmla="*/ 8808322 w 8808322"/>
              <a:gd name="connsiteY2" fmla="*/ 6858000 h 6858000"/>
              <a:gd name="connsiteX3" fmla="*/ 0 w 8808322"/>
              <a:gd name="connsiteY3" fmla="*/ 6858000 h 6858000"/>
              <a:gd name="connsiteX4" fmla="*/ 0 w 8808322"/>
              <a:gd name="connsiteY4" fmla="*/ 0 h 6858000"/>
              <a:gd name="connsiteX0" fmla="*/ 398 w 8808720"/>
              <a:gd name="connsiteY0" fmla="*/ 0 h 6858000"/>
              <a:gd name="connsiteX1" fmla="*/ 8808720 w 8808720"/>
              <a:gd name="connsiteY1" fmla="*/ 0 h 6858000"/>
              <a:gd name="connsiteX2" fmla="*/ 8808720 w 8808720"/>
              <a:gd name="connsiteY2" fmla="*/ 6858000 h 6858000"/>
              <a:gd name="connsiteX3" fmla="*/ 398 w 8808720"/>
              <a:gd name="connsiteY3" fmla="*/ 6858000 h 6858000"/>
              <a:gd name="connsiteX4" fmla="*/ 0 w 8808720"/>
              <a:gd name="connsiteY4" fmla="*/ 1417320 h 6858000"/>
              <a:gd name="connsiteX5" fmla="*/ 398 w 8808720"/>
              <a:gd name="connsiteY5"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413722 w 9222044"/>
              <a:gd name="connsiteY0" fmla="*/ 0 h 6858000"/>
              <a:gd name="connsiteX1" fmla="*/ 9222044 w 9222044"/>
              <a:gd name="connsiteY1" fmla="*/ 0 h 6858000"/>
              <a:gd name="connsiteX2" fmla="*/ 9222044 w 9222044"/>
              <a:gd name="connsiteY2" fmla="*/ 6858000 h 6858000"/>
              <a:gd name="connsiteX3" fmla="*/ 413722 w 9222044"/>
              <a:gd name="connsiteY3" fmla="*/ 6858000 h 6858000"/>
              <a:gd name="connsiteX4" fmla="*/ 413324 w 9222044"/>
              <a:gd name="connsiteY4" fmla="*/ 1417320 h 6858000"/>
              <a:gd name="connsiteX5" fmla="*/ 1861124 w 9222044"/>
              <a:gd name="connsiteY5" fmla="*/ 1417320 h 6858000"/>
              <a:gd name="connsiteX6" fmla="*/ 413722 w 9222044"/>
              <a:gd name="connsiteY6"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383332 w 9191654"/>
              <a:gd name="connsiteY0" fmla="*/ 0 h 6858000"/>
              <a:gd name="connsiteX1" fmla="*/ 9191654 w 9191654"/>
              <a:gd name="connsiteY1" fmla="*/ 0 h 6858000"/>
              <a:gd name="connsiteX2" fmla="*/ 9191654 w 9191654"/>
              <a:gd name="connsiteY2" fmla="*/ 6858000 h 6858000"/>
              <a:gd name="connsiteX3" fmla="*/ 383332 w 9191654"/>
              <a:gd name="connsiteY3" fmla="*/ 6858000 h 6858000"/>
              <a:gd name="connsiteX4" fmla="*/ 382934 w 9191654"/>
              <a:gd name="connsiteY4" fmla="*/ 1417320 h 6858000"/>
              <a:gd name="connsiteX5" fmla="*/ 1830734 w 9191654"/>
              <a:gd name="connsiteY5" fmla="*/ 1417320 h 6858000"/>
              <a:gd name="connsiteX6" fmla="*/ 1823114 w 9191654"/>
              <a:gd name="connsiteY6" fmla="*/ 822960 h 6858000"/>
              <a:gd name="connsiteX7" fmla="*/ 383332 w 9191654"/>
              <a:gd name="connsiteY7"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685684 w 9494006"/>
              <a:gd name="connsiteY0" fmla="*/ 0 h 6858000"/>
              <a:gd name="connsiteX1" fmla="*/ 9494006 w 9494006"/>
              <a:gd name="connsiteY1" fmla="*/ 0 h 6858000"/>
              <a:gd name="connsiteX2" fmla="*/ 9494006 w 9494006"/>
              <a:gd name="connsiteY2" fmla="*/ 6858000 h 6858000"/>
              <a:gd name="connsiteX3" fmla="*/ 685684 w 9494006"/>
              <a:gd name="connsiteY3" fmla="*/ 6858000 h 6858000"/>
              <a:gd name="connsiteX4" fmla="*/ 685286 w 9494006"/>
              <a:gd name="connsiteY4" fmla="*/ 1417320 h 6858000"/>
              <a:gd name="connsiteX5" fmla="*/ 2133086 w 9494006"/>
              <a:gd name="connsiteY5" fmla="*/ 1417320 h 6858000"/>
              <a:gd name="connsiteX6" fmla="*/ 2125466 w 9494006"/>
              <a:gd name="connsiteY6" fmla="*/ 822960 h 6858000"/>
              <a:gd name="connsiteX7" fmla="*/ 692906 w 9494006"/>
              <a:gd name="connsiteY7" fmla="*/ 822960 h 6858000"/>
              <a:gd name="connsiteX8" fmla="*/ 685684 w 9494006"/>
              <a:gd name="connsiteY8" fmla="*/ 0 h 6858000"/>
              <a:gd name="connsiteX0" fmla="*/ 101918 w 8910240"/>
              <a:gd name="connsiteY0" fmla="*/ 0 h 6858000"/>
              <a:gd name="connsiteX1" fmla="*/ 8910240 w 8910240"/>
              <a:gd name="connsiteY1" fmla="*/ 0 h 6858000"/>
              <a:gd name="connsiteX2" fmla="*/ 8910240 w 8910240"/>
              <a:gd name="connsiteY2" fmla="*/ 6858000 h 6858000"/>
              <a:gd name="connsiteX3" fmla="*/ 101918 w 8910240"/>
              <a:gd name="connsiteY3" fmla="*/ 6858000 h 6858000"/>
              <a:gd name="connsiteX4" fmla="*/ 101520 w 8910240"/>
              <a:gd name="connsiteY4" fmla="*/ 1417320 h 6858000"/>
              <a:gd name="connsiteX5" fmla="*/ 1549320 w 8910240"/>
              <a:gd name="connsiteY5" fmla="*/ 1417320 h 6858000"/>
              <a:gd name="connsiteX6" fmla="*/ 1541700 w 8910240"/>
              <a:gd name="connsiteY6" fmla="*/ 822960 h 6858000"/>
              <a:gd name="connsiteX7" fmla="*/ 109140 w 8910240"/>
              <a:gd name="connsiteY7" fmla="*/ 822960 h 6858000"/>
              <a:gd name="connsiteX8" fmla="*/ 101918 w 8910240"/>
              <a:gd name="connsiteY8" fmla="*/ 0 h 6858000"/>
              <a:gd name="connsiteX0" fmla="*/ 607 w 8808929"/>
              <a:gd name="connsiteY0" fmla="*/ 0 h 6858000"/>
              <a:gd name="connsiteX1" fmla="*/ 8808929 w 8808929"/>
              <a:gd name="connsiteY1" fmla="*/ 0 h 6858000"/>
              <a:gd name="connsiteX2" fmla="*/ 8808929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8808929"/>
              <a:gd name="connsiteY0" fmla="*/ 0 h 6858000"/>
              <a:gd name="connsiteX1" fmla="*/ 8808929 w 8808929"/>
              <a:gd name="connsiteY1" fmla="*/ 0 h 6858000"/>
              <a:gd name="connsiteX2" fmla="*/ 3366072 w 8808929"/>
              <a:gd name="connsiteY2" fmla="*/ 6858000 h 6858000"/>
              <a:gd name="connsiteX3" fmla="*/ 607 w 8808929"/>
              <a:gd name="connsiteY3" fmla="*/ 6858000 h 6858000"/>
              <a:gd name="connsiteX4" fmla="*/ 209 w 8808929"/>
              <a:gd name="connsiteY4" fmla="*/ 1417320 h 6858000"/>
              <a:gd name="connsiteX5" fmla="*/ 1448009 w 8808929"/>
              <a:gd name="connsiteY5" fmla="*/ 1417320 h 6858000"/>
              <a:gd name="connsiteX6" fmla="*/ 1440389 w 8808929"/>
              <a:gd name="connsiteY6" fmla="*/ 822960 h 6858000"/>
              <a:gd name="connsiteX7" fmla="*/ 7829 w 8808929"/>
              <a:gd name="connsiteY7" fmla="*/ 822960 h 6858000"/>
              <a:gd name="connsiteX8" fmla="*/ 607 w 8808929"/>
              <a:gd name="connsiteY8" fmla="*/ 0 h 6858000"/>
              <a:gd name="connsiteX0" fmla="*/ 607 w 3376958"/>
              <a:gd name="connsiteY0" fmla="*/ 0 h 6858000"/>
              <a:gd name="connsiteX1" fmla="*/ 3376958 w 3376958"/>
              <a:gd name="connsiteY1" fmla="*/ 0 h 6858000"/>
              <a:gd name="connsiteX2" fmla="*/ 3366072 w 3376958"/>
              <a:gd name="connsiteY2" fmla="*/ 6858000 h 6858000"/>
              <a:gd name="connsiteX3" fmla="*/ 607 w 3376958"/>
              <a:gd name="connsiteY3" fmla="*/ 6858000 h 6858000"/>
              <a:gd name="connsiteX4" fmla="*/ 209 w 3376958"/>
              <a:gd name="connsiteY4" fmla="*/ 1417320 h 6858000"/>
              <a:gd name="connsiteX5" fmla="*/ 1448009 w 3376958"/>
              <a:gd name="connsiteY5" fmla="*/ 1417320 h 6858000"/>
              <a:gd name="connsiteX6" fmla="*/ 1440389 w 3376958"/>
              <a:gd name="connsiteY6" fmla="*/ 822960 h 6858000"/>
              <a:gd name="connsiteX7" fmla="*/ 7829 w 3376958"/>
              <a:gd name="connsiteY7" fmla="*/ 822960 h 6858000"/>
              <a:gd name="connsiteX8" fmla="*/ 607 w 3376958"/>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958" h="6858000">
                <a:moveTo>
                  <a:pt x="607" y="0"/>
                </a:moveTo>
                <a:lnTo>
                  <a:pt x="3376958" y="0"/>
                </a:lnTo>
                <a:cubicBezTo>
                  <a:pt x="3373329" y="2286000"/>
                  <a:pt x="3369701" y="4572000"/>
                  <a:pt x="3366072" y="6858000"/>
                </a:cubicBezTo>
                <a:lnTo>
                  <a:pt x="607" y="6858000"/>
                </a:lnTo>
                <a:cubicBezTo>
                  <a:pt x="474" y="5044440"/>
                  <a:pt x="342" y="3230880"/>
                  <a:pt x="209" y="1417320"/>
                </a:cubicBezTo>
                <a:cubicBezTo>
                  <a:pt x="-1127" y="1400810"/>
                  <a:pt x="1470803" y="1409700"/>
                  <a:pt x="1448009" y="1417320"/>
                </a:cubicBezTo>
                <a:cubicBezTo>
                  <a:pt x="1444199" y="1253490"/>
                  <a:pt x="1453023" y="1028700"/>
                  <a:pt x="1440389" y="822960"/>
                </a:cubicBezTo>
                <a:lnTo>
                  <a:pt x="7829" y="822960"/>
                </a:lnTo>
                <a:cubicBezTo>
                  <a:pt x="4085" y="533400"/>
                  <a:pt x="-1933" y="316230"/>
                  <a:pt x="607" y="0"/>
                </a:cubicBez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78">
            <a:extLst>
              <a:ext uri="{FF2B5EF4-FFF2-40B4-BE49-F238E27FC236}">
                <a16:creationId xmlns:a16="http://schemas.microsoft.com/office/drawing/2014/main" id="{97136F0A-1328-E6C4-EAA8-287AA2EA32B5}"/>
              </a:ext>
            </a:extLst>
          </p:cNvPr>
          <p:cNvSpPr txBox="1">
            <a:spLocks/>
          </p:cNvSpPr>
          <p:nvPr/>
        </p:nvSpPr>
        <p:spPr>
          <a:xfrm>
            <a:off x="881609" y="2223327"/>
            <a:ext cx="5421220" cy="1017102"/>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The Church is on the ancestorial lands of Native American and indigenous people</a:t>
            </a:r>
          </a:p>
          <a:p>
            <a:endParaRPr lang="en-US" dirty="0">
              <a:solidFill>
                <a:schemeClr val="bg1"/>
              </a:solidFill>
            </a:endParaRPr>
          </a:p>
          <a:p>
            <a:r>
              <a:rPr lang="en-US" dirty="0">
                <a:solidFill>
                  <a:schemeClr val="bg1"/>
                </a:solidFill>
              </a:rPr>
              <a:t>The Church is rich in real estate often located in high-income communities surrounded by struggling communities </a:t>
            </a:r>
          </a:p>
          <a:p>
            <a:endParaRPr lang="en-US" dirty="0">
              <a:solidFill>
                <a:schemeClr val="bg1"/>
              </a:solidFill>
            </a:endParaRPr>
          </a:p>
          <a:p>
            <a:r>
              <a:rPr lang="en-US" dirty="0">
                <a:solidFill>
                  <a:schemeClr val="bg1"/>
                </a:solidFill>
              </a:rPr>
              <a:t>Becoming a resiliency hub not only meets present-day needs for disaster preparedness but can serve as a means to address past transgressions and become a vehicle for restorative justice</a:t>
            </a:r>
          </a:p>
        </p:txBody>
      </p:sp>
      <p:sp>
        <p:nvSpPr>
          <p:cNvPr id="16" name="TextBox 15">
            <a:extLst>
              <a:ext uri="{FF2B5EF4-FFF2-40B4-BE49-F238E27FC236}">
                <a16:creationId xmlns:a16="http://schemas.microsoft.com/office/drawing/2014/main" id="{B795D11C-1611-AA11-78CD-E4DAA28E1D7E}"/>
              </a:ext>
            </a:extLst>
          </p:cNvPr>
          <p:cNvSpPr txBox="1"/>
          <p:nvPr/>
        </p:nvSpPr>
        <p:spPr>
          <a:xfrm>
            <a:off x="7151914" y="379638"/>
            <a:ext cx="4606028" cy="2031325"/>
          </a:xfrm>
          <a:prstGeom prst="rect">
            <a:avLst/>
          </a:prstGeom>
          <a:noFill/>
        </p:spPr>
        <p:txBody>
          <a:bodyPr wrap="square">
            <a:spAutoFit/>
          </a:bodyPr>
          <a:lstStyle/>
          <a:p>
            <a:r>
              <a:rPr lang="en-US" b="0" i="0" dirty="0">
                <a:solidFill>
                  <a:srgbClr val="2F303A"/>
                </a:solidFill>
                <a:effectLst/>
              </a:rPr>
              <a:t>Restorative justice is a theory of justice that focuses on mediation and agreement rather than punishment. Offenders must accept responsibility for harm and make restitution with victims. Indigenous people like the </a:t>
            </a:r>
            <a:r>
              <a:rPr lang="en-US" b="0" i="0" dirty="0" err="1">
                <a:solidFill>
                  <a:srgbClr val="2F303A"/>
                </a:solidFill>
                <a:effectLst/>
              </a:rPr>
              <a:t>Maori</a:t>
            </a:r>
            <a:r>
              <a:rPr lang="en-US" b="0" i="0" dirty="0">
                <a:solidFill>
                  <a:srgbClr val="2F303A"/>
                </a:solidFill>
                <a:effectLst/>
              </a:rPr>
              <a:t> have used this system successfully in their communities for generations.</a:t>
            </a:r>
            <a:endParaRPr lang="en-US" dirty="0"/>
          </a:p>
        </p:txBody>
      </p:sp>
      <p:pic>
        <p:nvPicPr>
          <p:cNvPr id="18" name="Picture 17">
            <a:extLst>
              <a:ext uri="{FF2B5EF4-FFF2-40B4-BE49-F238E27FC236}">
                <a16:creationId xmlns:a16="http://schemas.microsoft.com/office/drawing/2014/main" id="{4C62EDA5-7FBF-DF34-9FBA-B2B248C3BFB5}"/>
              </a:ext>
            </a:extLst>
          </p:cNvPr>
          <p:cNvPicPr>
            <a:picLocks noChangeAspect="1"/>
          </p:cNvPicPr>
          <p:nvPr/>
        </p:nvPicPr>
        <p:blipFill>
          <a:blip r:embed="rId3"/>
          <a:stretch>
            <a:fillRect/>
          </a:stretch>
        </p:blipFill>
        <p:spPr>
          <a:xfrm>
            <a:off x="7151914" y="2702827"/>
            <a:ext cx="4434705" cy="2694215"/>
          </a:xfrm>
          <a:prstGeom prst="rect">
            <a:avLst/>
          </a:prstGeom>
        </p:spPr>
      </p:pic>
      <p:sp>
        <p:nvSpPr>
          <p:cNvPr id="20" name="TextBox 19">
            <a:extLst>
              <a:ext uri="{FF2B5EF4-FFF2-40B4-BE49-F238E27FC236}">
                <a16:creationId xmlns:a16="http://schemas.microsoft.com/office/drawing/2014/main" id="{B3D8D12C-CF6D-A037-57EE-74C3F0712F68}"/>
              </a:ext>
            </a:extLst>
          </p:cNvPr>
          <p:cNvSpPr txBox="1"/>
          <p:nvPr/>
        </p:nvSpPr>
        <p:spPr>
          <a:xfrm>
            <a:off x="9028848" y="5547628"/>
            <a:ext cx="3005309" cy="215444"/>
          </a:xfrm>
          <a:prstGeom prst="rect">
            <a:avLst/>
          </a:prstGeom>
          <a:noFill/>
        </p:spPr>
        <p:txBody>
          <a:bodyPr wrap="square">
            <a:spAutoFit/>
          </a:bodyPr>
          <a:lstStyle/>
          <a:p>
            <a:r>
              <a:rPr lang="en-US" sz="800" dirty="0">
                <a:hlinkClick r:id="rId4"/>
              </a:rPr>
              <a:t>What Is Restorative Justice in Schools? (weareteachers.com)</a:t>
            </a:r>
            <a:endParaRPr lang="en-US" sz="800" dirty="0"/>
          </a:p>
        </p:txBody>
      </p:sp>
    </p:spTree>
    <p:extLst>
      <p:ext uri="{BB962C8B-B14F-4D97-AF65-F5344CB8AC3E}">
        <p14:creationId xmlns:p14="http://schemas.microsoft.com/office/powerpoint/2010/main" val="860759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D64EB56-7814-4ADB-BD4C-D4E42F8780CA}"/>
              </a:ext>
            </a:extLst>
          </p:cNvPr>
          <p:cNvSpPr>
            <a:spLocks noGrp="1"/>
          </p:cNvSpPr>
          <p:nvPr>
            <p:ph type="title"/>
          </p:nvPr>
        </p:nvSpPr>
        <p:spPr>
          <a:xfrm>
            <a:off x="827314" y="627486"/>
            <a:ext cx="5268686" cy="568896"/>
          </a:xfrm>
        </p:spPr>
        <p:txBody>
          <a:bodyPr/>
          <a:lstStyle/>
          <a:p>
            <a:r>
              <a:rPr lang="en-US" noProof="0" dirty="0"/>
              <a:t>Equity</a:t>
            </a:r>
            <a:endParaRPr lang="en-US" dirty="0"/>
          </a:p>
        </p:txBody>
      </p:sp>
      <p:sp>
        <p:nvSpPr>
          <p:cNvPr id="36" name="Text Placeholder 35">
            <a:extLst>
              <a:ext uri="{FF2B5EF4-FFF2-40B4-BE49-F238E27FC236}">
                <a16:creationId xmlns:a16="http://schemas.microsoft.com/office/drawing/2014/main" id="{961EE219-B131-4C25-AE31-AD3B197A4B72}"/>
              </a:ext>
            </a:extLst>
          </p:cNvPr>
          <p:cNvSpPr>
            <a:spLocks noGrp="1"/>
          </p:cNvSpPr>
          <p:nvPr>
            <p:ph type="body" sz="quarter" idx="33"/>
          </p:nvPr>
        </p:nvSpPr>
        <p:spPr>
          <a:xfrm>
            <a:off x="820438" y="1011439"/>
            <a:ext cx="4989233" cy="568896"/>
          </a:xfrm>
        </p:spPr>
        <p:txBody>
          <a:bodyPr/>
          <a:lstStyle/>
          <a:p>
            <a:r>
              <a:rPr lang="en-US" dirty="0"/>
              <a:t>Equity is not equality</a:t>
            </a:r>
          </a:p>
        </p:txBody>
      </p:sp>
      <p:sp>
        <p:nvSpPr>
          <p:cNvPr id="66" name="Text Placeholder 65">
            <a:extLst>
              <a:ext uri="{FF2B5EF4-FFF2-40B4-BE49-F238E27FC236}">
                <a16:creationId xmlns:a16="http://schemas.microsoft.com/office/drawing/2014/main" id="{09C30599-76A8-4BC6-94F7-A80189E48464}"/>
              </a:ext>
            </a:extLst>
          </p:cNvPr>
          <p:cNvSpPr>
            <a:spLocks noGrp="1"/>
          </p:cNvSpPr>
          <p:nvPr>
            <p:ph type="body" sz="quarter" idx="26"/>
          </p:nvPr>
        </p:nvSpPr>
        <p:spPr>
          <a:xfrm>
            <a:off x="920666" y="1877118"/>
            <a:ext cx="1724563" cy="1121230"/>
          </a:xfrm>
        </p:spPr>
        <p:txBody>
          <a:bodyPr/>
          <a:lstStyle/>
          <a:p>
            <a:r>
              <a:rPr lang="en-US" dirty="0"/>
              <a:t>Equality</a:t>
            </a:r>
          </a:p>
        </p:txBody>
      </p:sp>
      <p:sp>
        <p:nvSpPr>
          <p:cNvPr id="82" name="Text Placeholder 81">
            <a:extLst>
              <a:ext uri="{FF2B5EF4-FFF2-40B4-BE49-F238E27FC236}">
                <a16:creationId xmlns:a16="http://schemas.microsoft.com/office/drawing/2014/main" id="{47CF6540-6A1C-4A70-8BA0-6A13694F1AE2}"/>
              </a:ext>
            </a:extLst>
          </p:cNvPr>
          <p:cNvSpPr>
            <a:spLocks noGrp="1"/>
          </p:cNvSpPr>
          <p:nvPr>
            <p:ph type="body" sz="quarter" idx="13"/>
          </p:nvPr>
        </p:nvSpPr>
        <p:spPr>
          <a:xfrm>
            <a:off x="2984870" y="1877118"/>
            <a:ext cx="3081975" cy="1121230"/>
          </a:xfrm>
        </p:spPr>
        <p:txBody>
          <a:bodyPr/>
          <a:lstStyle/>
          <a:p>
            <a:r>
              <a:rPr lang="en-US" dirty="0">
                <a:solidFill>
                  <a:srgbClr val="282828"/>
                </a:solidFill>
              </a:rPr>
              <a:t>E</a:t>
            </a:r>
            <a:r>
              <a:rPr lang="en-US" b="0" i="0" dirty="0">
                <a:solidFill>
                  <a:srgbClr val="282828"/>
                </a:solidFill>
                <a:effectLst/>
              </a:rPr>
              <a:t>ach individual or group of people is given the same resources or opportunities. </a:t>
            </a:r>
          </a:p>
        </p:txBody>
      </p:sp>
      <p:sp>
        <p:nvSpPr>
          <p:cNvPr id="147" name="Text Placeholder 146">
            <a:extLst>
              <a:ext uri="{FF2B5EF4-FFF2-40B4-BE49-F238E27FC236}">
                <a16:creationId xmlns:a16="http://schemas.microsoft.com/office/drawing/2014/main" id="{85278DC3-7465-427B-9DD5-7E46CE00FFC1}"/>
              </a:ext>
            </a:extLst>
          </p:cNvPr>
          <p:cNvSpPr>
            <a:spLocks noGrp="1"/>
          </p:cNvSpPr>
          <p:nvPr>
            <p:ph type="body" sz="quarter" idx="34"/>
          </p:nvPr>
        </p:nvSpPr>
        <p:spPr>
          <a:xfrm>
            <a:off x="920666" y="3260896"/>
            <a:ext cx="1724563" cy="1121230"/>
          </a:xfrm>
        </p:spPr>
        <p:txBody>
          <a:bodyPr/>
          <a:lstStyle/>
          <a:p>
            <a:r>
              <a:rPr lang="en-US" dirty="0"/>
              <a:t>FAIRNESS</a:t>
            </a:r>
          </a:p>
        </p:txBody>
      </p:sp>
      <p:sp>
        <p:nvSpPr>
          <p:cNvPr id="173" name="Text Placeholder 172">
            <a:extLst>
              <a:ext uri="{FF2B5EF4-FFF2-40B4-BE49-F238E27FC236}">
                <a16:creationId xmlns:a16="http://schemas.microsoft.com/office/drawing/2014/main" id="{1B5D0D81-8352-40FD-B232-D587379A48F6}"/>
              </a:ext>
            </a:extLst>
          </p:cNvPr>
          <p:cNvSpPr>
            <a:spLocks noGrp="1"/>
          </p:cNvSpPr>
          <p:nvPr>
            <p:ph type="body" sz="quarter" idx="35"/>
          </p:nvPr>
        </p:nvSpPr>
        <p:spPr>
          <a:xfrm>
            <a:off x="2984870" y="3260896"/>
            <a:ext cx="3081975" cy="1121230"/>
          </a:xfrm>
        </p:spPr>
        <p:txBody>
          <a:bodyPr/>
          <a:lstStyle/>
          <a:p>
            <a:r>
              <a:rPr lang="en-US" dirty="0">
                <a:solidFill>
                  <a:srgbClr val="282828"/>
                </a:solidFill>
              </a:rPr>
              <a:t>Impartial and just treatment or behaviors without favoritism or discrimination.</a:t>
            </a:r>
            <a:endParaRPr lang="en-US" dirty="0"/>
          </a:p>
        </p:txBody>
      </p:sp>
      <p:sp>
        <p:nvSpPr>
          <p:cNvPr id="149" name="Text Placeholder 148">
            <a:extLst>
              <a:ext uri="{FF2B5EF4-FFF2-40B4-BE49-F238E27FC236}">
                <a16:creationId xmlns:a16="http://schemas.microsoft.com/office/drawing/2014/main" id="{9D611317-439A-40F5-AA3E-CF88472F54C4}"/>
              </a:ext>
            </a:extLst>
          </p:cNvPr>
          <p:cNvSpPr>
            <a:spLocks noGrp="1"/>
          </p:cNvSpPr>
          <p:nvPr>
            <p:ph type="body" sz="quarter" idx="36"/>
          </p:nvPr>
        </p:nvSpPr>
        <p:spPr>
          <a:xfrm>
            <a:off x="920666" y="4812041"/>
            <a:ext cx="1724563" cy="1121230"/>
          </a:xfrm>
        </p:spPr>
        <p:txBody>
          <a:bodyPr/>
          <a:lstStyle/>
          <a:p>
            <a:r>
              <a:rPr lang="en-US" dirty="0"/>
              <a:t>Equity</a:t>
            </a:r>
          </a:p>
        </p:txBody>
      </p:sp>
      <p:sp>
        <p:nvSpPr>
          <p:cNvPr id="174" name="Text Placeholder 173">
            <a:extLst>
              <a:ext uri="{FF2B5EF4-FFF2-40B4-BE49-F238E27FC236}">
                <a16:creationId xmlns:a16="http://schemas.microsoft.com/office/drawing/2014/main" id="{AFFA4C3C-8D8D-4DAB-A3FC-6ACD990091D0}"/>
              </a:ext>
            </a:extLst>
          </p:cNvPr>
          <p:cNvSpPr>
            <a:spLocks noGrp="1"/>
          </p:cNvSpPr>
          <p:nvPr>
            <p:ph type="body" sz="quarter" idx="37"/>
          </p:nvPr>
        </p:nvSpPr>
        <p:spPr>
          <a:xfrm>
            <a:off x="2984870" y="4812041"/>
            <a:ext cx="3081975" cy="1121230"/>
          </a:xfrm>
        </p:spPr>
        <p:txBody>
          <a:bodyPr/>
          <a:lstStyle/>
          <a:p>
            <a:r>
              <a:rPr lang="en-US" dirty="0">
                <a:solidFill>
                  <a:srgbClr val="282828"/>
                </a:solidFill>
              </a:rPr>
              <a:t>R</a:t>
            </a:r>
            <a:r>
              <a:rPr lang="en-US" b="0" i="0" dirty="0">
                <a:solidFill>
                  <a:srgbClr val="282828"/>
                </a:solidFill>
                <a:effectLst/>
              </a:rPr>
              <a:t>ecognizing that each person has different circumstances and allocates the exact resources and opportunities needed to reach an equal outcome.</a:t>
            </a:r>
            <a:endParaRPr lang="en-US" dirty="0"/>
          </a:p>
        </p:txBody>
      </p:sp>
      <p:sp>
        <p:nvSpPr>
          <p:cNvPr id="2" name="Date Placeholder 1">
            <a:extLst>
              <a:ext uri="{FF2B5EF4-FFF2-40B4-BE49-F238E27FC236}">
                <a16:creationId xmlns:a16="http://schemas.microsoft.com/office/drawing/2014/main" id="{295CFB4A-6359-4A5C-B94D-1A54B544E3D0}"/>
              </a:ext>
            </a:extLst>
          </p:cNvPr>
          <p:cNvSpPr>
            <a:spLocks noGrp="1"/>
          </p:cNvSpPr>
          <p:nvPr>
            <p:ph type="dt" sz="half" idx="2"/>
          </p:nvPr>
        </p:nvSpPr>
        <p:spPr>
          <a:xfrm>
            <a:off x="838200" y="6356350"/>
            <a:ext cx="1590675" cy="365125"/>
          </a:xfrm>
        </p:spPr>
        <p:txBody>
          <a:bodyPr/>
          <a:lstStyle/>
          <a:p>
            <a:r>
              <a:rPr lang="en-US" dirty="0"/>
              <a:t>20XX</a:t>
            </a:r>
          </a:p>
        </p:txBody>
      </p:sp>
      <p:sp>
        <p:nvSpPr>
          <p:cNvPr id="3" name="Footer Placeholder 2">
            <a:extLst>
              <a:ext uri="{FF2B5EF4-FFF2-40B4-BE49-F238E27FC236}">
                <a16:creationId xmlns:a16="http://schemas.microsoft.com/office/drawing/2014/main" id="{CEB23F79-82E5-43EE-8390-DF067A88C957}"/>
              </a:ext>
            </a:extLst>
          </p:cNvPr>
          <p:cNvSpPr>
            <a:spLocks noGrp="1"/>
          </p:cNvSpPr>
          <p:nvPr>
            <p:ph type="ftr" sz="quarter" idx="3"/>
          </p:nvPr>
        </p:nvSpPr>
        <p:spPr>
          <a:xfrm>
            <a:off x="6473608" y="6356350"/>
            <a:ext cx="2743200" cy="365125"/>
          </a:xfrm>
        </p:spPr>
        <p:txBody>
          <a:bodyPr/>
          <a:lstStyle/>
          <a:p>
            <a:r>
              <a:rPr lang="en-US" dirty="0"/>
              <a:t>Pitch deck</a:t>
            </a:r>
          </a:p>
        </p:txBody>
      </p:sp>
      <p:pic>
        <p:nvPicPr>
          <p:cNvPr id="21" name="Picture Placeholder 20" descr="Close up of green grass">
            <a:extLst>
              <a:ext uri="{FF2B5EF4-FFF2-40B4-BE49-F238E27FC236}">
                <a16:creationId xmlns:a16="http://schemas.microsoft.com/office/drawing/2014/main" id="{EF945BF7-34F4-4EEA-A280-470C550BC5E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6683831" y="0"/>
            <a:ext cx="5508168" cy="6858000"/>
          </a:xfrm>
        </p:spPr>
      </p:pic>
      <p:sp>
        <p:nvSpPr>
          <p:cNvPr id="4" name="Slide Number Placeholder 3">
            <a:extLst>
              <a:ext uri="{FF2B5EF4-FFF2-40B4-BE49-F238E27FC236}">
                <a16:creationId xmlns:a16="http://schemas.microsoft.com/office/drawing/2014/main" id="{32662DA0-3900-45BB-8F3C-556CCD213AC8}"/>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22</a:t>
            </a:fld>
            <a:endParaRPr lang="en-US" dirty="0"/>
          </a:p>
        </p:txBody>
      </p:sp>
      <p:pic>
        <p:nvPicPr>
          <p:cNvPr id="5" name="Picture 4">
            <a:extLst>
              <a:ext uri="{FF2B5EF4-FFF2-40B4-BE49-F238E27FC236}">
                <a16:creationId xmlns:a16="http://schemas.microsoft.com/office/drawing/2014/main" id="{C758F573-2503-594D-7B7E-40700C5F518F}"/>
              </a:ext>
            </a:extLst>
          </p:cNvPr>
          <p:cNvPicPr>
            <a:picLocks noChangeAspect="1"/>
          </p:cNvPicPr>
          <p:nvPr/>
        </p:nvPicPr>
        <p:blipFill>
          <a:blip r:embed="rId3"/>
          <a:stretch>
            <a:fillRect/>
          </a:stretch>
        </p:blipFill>
        <p:spPr>
          <a:xfrm>
            <a:off x="6683833" y="2044485"/>
            <a:ext cx="5508167" cy="3951210"/>
          </a:xfrm>
          <a:prstGeom prst="rect">
            <a:avLst/>
          </a:prstGeom>
        </p:spPr>
      </p:pic>
      <p:cxnSp>
        <p:nvCxnSpPr>
          <p:cNvPr id="7" name="Straight Connector 6">
            <a:extLst>
              <a:ext uri="{FF2B5EF4-FFF2-40B4-BE49-F238E27FC236}">
                <a16:creationId xmlns:a16="http://schemas.microsoft.com/office/drawing/2014/main" id="{262C8C27-DD91-4AB4-363B-8671049994DD}"/>
              </a:ext>
            </a:extLst>
          </p:cNvPr>
          <p:cNvCxnSpPr/>
          <p:nvPr/>
        </p:nvCxnSpPr>
        <p:spPr>
          <a:xfrm>
            <a:off x="5809671" y="1828803"/>
            <a:ext cx="489075"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40513E0-7752-AB4F-C126-D994EEFF46CC}"/>
              </a:ext>
            </a:extLst>
          </p:cNvPr>
          <p:cNvCxnSpPr/>
          <p:nvPr/>
        </p:nvCxnSpPr>
        <p:spPr>
          <a:xfrm>
            <a:off x="5779155" y="4397831"/>
            <a:ext cx="489075"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07FD8C-FEC6-2E03-D6D3-54AA2CA1FF47}"/>
              </a:ext>
            </a:extLst>
          </p:cNvPr>
          <p:cNvCxnSpPr>
            <a:cxnSpLocks/>
          </p:cNvCxnSpPr>
          <p:nvPr/>
        </p:nvCxnSpPr>
        <p:spPr>
          <a:xfrm flipH="1">
            <a:off x="6246071" y="1828803"/>
            <a:ext cx="22159" cy="2569028"/>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25398C-5395-A3DF-8A34-204E3C8FC244}"/>
              </a:ext>
            </a:extLst>
          </p:cNvPr>
          <p:cNvCxnSpPr/>
          <p:nvPr/>
        </p:nvCxnSpPr>
        <p:spPr>
          <a:xfrm>
            <a:off x="6268230" y="3105150"/>
            <a:ext cx="489075"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891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E10875-76F8-CDA6-550D-155BA2A495BF}"/>
              </a:ext>
            </a:extLst>
          </p:cNvPr>
          <p:cNvPicPr>
            <a:picLocks noChangeAspect="1"/>
          </p:cNvPicPr>
          <p:nvPr/>
        </p:nvPicPr>
        <p:blipFill rotWithShape="1">
          <a:blip r:embed="rId2">
            <a:alphaModFix amt="45000"/>
            <a:duotone>
              <a:prstClr val="black"/>
              <a:schemeClr val="accent3">
                <a:tint val="45000"/>
                <a:satMod val="400000"/>
              </a:schemeClr>
            </a:duotone>
          </a:blip>
          <a:srcRect l="7312" r="45816" b="1717"/>
          <a:stretch/>
        </p:blipFill>
        <p:spPr>
          <a:xfrm>
            <a:off x="0" y="-28853"/>
            <a:ext cx="3950755" cy="6886854"/>
          </a:xfrm>
          <a:prstGeom prst="rect">
            <a:avLst/>
          </a:prstGeom>
        </p:spPr>
      </p:pic>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5122734" y="244379"/>
            <a:ext cx="6519538" cy="640698"/>
          </a:xfrm>
        </p:spPr>
        <p:txBody>
          <a:bodyPr/>
          <a:lstStyle/>
          <a:p>
            <a:r>
              <a:rPr lang="en-US" dirty="0"/>
              <a:t>EQUITY ICEBERG</a:t>
            </a:r>
          </a:p>
        </p:txBody>
      </p:sp>
      <p:sp>
        <p:nvSpPr>
          <p:cNvPr id="10" name="Text Placeholder 9">
            <a:extLst>
              <a:ext uri="{FF2B5EF4-FFF2-40B4-BE49-F238E27FC236}">
                <a16:creationId xmlns:a16="http://schemas.microsoft.com/office/drawing/2014/main" id="{00E7F2B6-10A7-477E-B377-78173351CB9B}"/>
              </a:ext>
            </a:extLst>
          </p:cNvPr>
          <p:cNvSpPr>
            <a:spLocks noGrp="1"/>
          </p:cNvSpPr>
          <p:nvPr>
            <p:ph type="body" sz="quarter" idx="16"/>
          </p:nvPr>
        </p:nvSpPr>
        <p:spPr>
          <a:xfrm>
            <a:off x="5073345" y="1309123"/>
            <a:ext cx="3126583" cy="426393"/>
          </a:xfrm>
        </p:spPr>
        <p:txBody>
          <a:bodyPr/>
          <a:lstStyle/>
          <a:p>
            <a:r>
              <a:rPr lang="en-US" dirty="0"/>
              <a:t>INTERSECTIONAL NEEDS</a:t>
            </a:r>
          </a:p>
        </p:txBody>
      </p:sp>
      <p:sp>
        <p:nvSpPr>
          <p:cNvPr id="19" name="Text Placeholder 18">
            <a:extLst>
              <a:ext uri="{FF2B5EF4-FFF2-40B4-BE49-F238E27FC236}">
                <a16:creationId xmlns:a16="http://schemas.microsoft.com/office/drawing/2014/main" id="{59BCB765-3776-41F5-B6B8-6208678A046A}"/>
              </a:ext>
            </a:extLst>
          </p:cNvPr>
          <p:cNvSpPr>
            <a:spLocks noGrp="1"/>
          </p:cNvSpPr>
          <p:nvPr>
            <p:ph type="body" sz="quarter" idx="12"/>
          </p:nvPr>
        </p:nvSpPr>
        <p:spPr>
          <a:xfrm>
            <a:off x="5073345" y="1735516"/>
            <a:ext cx="4021669" cy="1306527"/>
          </a:xfrm>
        </p:spPr>
        <p:txBody>
          <a:bodyPr/>
          <a:lstStyle/>
          <a:p>
            <a:r>
              <a:rPr lang="en-US" dirty="0"/>
              <a:t>Systematic discrimination and unconscious bias contribute to the current state of vulnerable communities</a:t>
            </a:r>
          </a:p>
          <a:p>
            <a:endParaRPr lang="en-US" dirty="0"/>
          </a:p>
          <a:p>
            <a:r>
              <a:rPr lang="en-US" dirty="0"/>
              <a:t>Lower deficit needs must be addressed before higher needs can be addressed</a:t>
            </a:r>
          </a:p>
          <a:p>
            <a:endParaRPr lang="en-US" dirty="0"/>
          </a:p>
          <a:p>
            <a:r>
              <a:rPr lang="en-US" b="0" dirty="0">
                <a:solidFill>
                  <a:srgbClr val="444A50"/>
                </a:solidFill>
                <a:effectLst/>
              </a:rPr>
              <a:t>Conditions in the environment where people are born, live, learn, work, play, and age affect their health, functioning, and quality-of-life outcomes and risks</a:t>
            </a:r>
            <a:endParaRPr lang="en-US" dirty="0"/>
          </a:p>
          <a:p>
            <a:endParaRPr lang="en-US" dirty="0"/>
          </a:p>
          <a:p>
            <a:endParaRPr lang="en-US" dirty="0"/>
          </a:p>
          <a:p>
            <a:endParaRPr lang="en-US" dirty="0"/>
          </a:p>
          <a:p>
            <a:endParaRPr lang="en-US" dirty="0"/>
          </a:p>
        </p:txBody>
      </p:sp>
      <p:sp>
        <p:nvSpPr>
          <p:cNvPr id="24" name="Text Placeholder 23">
            <a:extLst>
              <a:ext uri="{FF2B5EF4-FFF2-40B4-BE49-F238E27FC236}">
                <a16:creationId xmlns:a16="http://schemas.microsoft.com/office/drawing/2014/main" id="{106F3974-4943-47E8-A433-5C64B36E9463}"/>
              </a:ext>
            </a:extLst>
          </p:cNvPr>
          <p:cNvSpPr>
            <a:spLocks noGrp="1"/>
          </p:cNvSpPr>
          <p:nvPr>
            <p:ph type="body" sz="quarter" idx="18"/>
          </p:nvPr>
        </p:nvSpPr>
        <p:spPr>
          <a:xfrm>
            <a:off x="9254219" y="1735516"/>
            <a:ext cx="2660458" cy="428891"/>
          </a:xfrm>
        </p:spPr>
        <p:txBody>
          <a:bodyPr/>
          <a:lstStyle/>
          <a:p>
            <a:r>
              <a:rPr lang="en-US" dirty="0"/>
              <a:t>COMMUNITY VS HUMAN CENTERED DESIGN</a:t>
            </a:r>
          </a:p>
        </p:txBody>
      </p:sp>
      <p:sp>
        <p:nvSpPr>
          <p:cNvPr id="34" name="Text Placeholder 33">
            <a:extLst>
              <a:ext uri="{FF2B5EF4-FFF2-40B4-BE49-F238E27FC236}">
                <a16:creationId xmlns:a16="http://schemas.microsoft.com/office/drawing/2014/main" id="{3643E873-8912-4B68-8719-1C569341D6FD}"/>
              </a:ext>
            </a:extLst>
          </p:cNvPr>
          <p:cNvSpPr>
            <a:spLocks noGrp="1"/>
          </p:cNvSpPr>
          <p:nvPr>
            <p:ph type="body" sz="quarter" idx="14"/>
          </p:nvPr>
        </p:nvSpPr>
        <p:spPr>
          <a:xfrm>
            <a:off x="9311369" y="2130329"/>
            <a:ext cx="2603308" cy="1258935"/>
          </a:xfrm>
        </p:spPr>
        <p:txBody>
          <a:bodyPr/>
          <a:lstStyle/>
          <a:p>
            <a:r>
              <a:rPr lang="en-US" dirty="0"/>
              <a:t>Majority white culture put a premium on the role of individuals to solve problems</a:t>
            </a:r>
          </a:p>
          <a:p>
            <a:endParaRPr lang="en-US" dirty="0"/>
          </a:p>
          <a:p>
            <a:r>
              <a:rPr lang="en-US" dirty="0"/>
              <a:t>Solving for a clean energy future in vulnerable communities requires community centered design and solutions</a:t>
            </a:r>
          </a:p>
        </p:txBody>
      </p:sp>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4407955" y="6067643"/>
            <a:ext cx="2743200" cy="365125"/>
          </a:xfrm>
        </p:spPr>
        <p:txBody>
          <a:bodyPr/>
          <a:lstStyle/>
          <a:p>
            <a:r>
              <a:rPr lang="en-US" dirty="0"/>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23</a:t>
            </a:fld>
            <a:endParaRPr lang="en-US" dirty="0"/>
          </a:p>
        </p:txBody>
      </p:sp>
      <p:sp>
        <p:nvSpPr>
          <p:cNvPr id="6" name="TextBox 5">
            <a:extLst>
              <a:ext uri="{FF2B5EF4-FFF2-40B4-BE49-F238E27FC236}">
                <a16:creationId xmlns:a16="http://schemas.microsoft.com/office/drawing/2014/main" id="{DD9AB0E1-3F28-1547-C345-9769C69EE566}"/>
              </a:ext>
            </a:extLst>
          </p:cNvPr>
          <p:cNvSpPr txBox="1"/>
          <p:nvPr/>
        </p:nvSpPr>
        <p:spPr>
          <a:xfrm>
            <a:off x="931988" y="5665431"/>
            <a:ext cx="2250697" cy="584775"/>
          </a:xfrm>
          <a:prstGeom prst="rect">
            <a:avLst/>
          </a:prstGeom>
          <a:noFill/>
        </p:spPr>
        <p:txBody>
          <a:bodyPr wrap="square" rtlCol="0">
            <a:spAutoFit/>
          </a:bodyPr>
          <a:lstStyle/>
          <a:p>
            <a:pPr algn="ctr"/>
            <a:r>
              <a:rPr lang="en-US" sz="1600" dirty="0">
                <a:solidFill>
                  <a:schemeClr val="bg1"/>
                </a:solidFill>
              </a:rPr>
              <a:t>Shelter, warmth &amp; sanitation</a:t>
            </a:r>
          </a:p>
        </p:txBody>
      </p:sp>
      <p:sp>
        <p:nvSpPr>
          <p:cNvPr id="7" name="TextBox 6">
            <a:extLst>
              <a:ext uri="{FF2B5EF4-FFF2-40B4-BE49-F238E27FC236}">
                <a16:creationId xmlns:a16="http://schemas.microsoft.com/office/drawing/2014/main" id="{8E0FD7BE-596B-5F7B-9D5D-534FC9F5DF12}"/>
              </a:ext>
            </a:extLst>
          </p:cNvPr>
          <p:cNvSpPr txBox="1"/>
          <p:nvPr/>
        </p:nvSpPr>
        <p:spPr>
          <a:xfrm>
            <a:off x="842308" y="5230061"/>
            <a:ext cx="2266133" cy="338554"/>
          </a:xfrm>
          <a:prstGeom prst="rect">
            <a:avLst/>
          </a:prstGeom>
          <a:noFill/>
        </p:spPr>
        <p:txBody>
          <a:bodyPr wrap="none" rtlCol="0">
            <a:spAutoFit/>
          </a:bodyPr>
          <a:lstStyle/>
          <a:p>
            <a:r>
              <a:rPr lang="en-US" sz="1600" dirty="0">
                <a:solidFill>
                  <a:schemeClr val="bg1"/>
                </a:solidFill>
              </a:rPr>
              <a:t>Health &amp; access to care</a:t>
            </a:r>
          </a:p>
        </p:txBody>
      </p:sp>
      <p:sp>
        <p:nvSpPr>
          <p:cNvPr id="8" name="TextBox 7">
            <a:extLst>
              <a:ext uri="{FF2B5EF4-FFF2-40B4-BE49-F238E27FC236}">
                <a16:creationId xmlns:a16="http://schemas.microsoft.com/office/drawing/2014/main" id="{7CDBACE3-F9A0-9AE4-282C-6CF37370F180}"/>
              </a:ext>
            </a:extLst>
          </p:cNvPr>
          <p:cNvSpPr txBox="1"/>
          <p:nvPr/>
        </p:nvSpPr>
        <p:spPr>
          <a:xfrm>
            <a:off x="741925" y="4719082"/>
            <a:ext cx="2533899" cy="338554"/>
          </a:xfrm>
          <a:prstGeom prst="rect">
            <a:avLst/>
          </a:prstGeom>
          <a:noFill/>
        </p:spPr>
        <p:txBody>
          <a:bodyPr wrap="none" rtlCol="0">
            <a:spAutoFit/>
          </a:bodyPr>
          <a:lstStyle/>
          <a:p>
            <a:r>
              <a:rPr lang="en-US" sz="1600" dirty="0">
                <a:solidFill>
                  <a:schemeClr val="bg1"/>
                </a:solidFill>
              </a:rPr>
              <a:t>Family stability &amp; homelife</a:t>
            </a:r>
          </a:p>
        </p:txBody>
      </p:sp>
      <p:sp>
        <p:nvSpPr>
          <p:cNvPr id="9" name="TextBox 8">
            <a:extLst>
              <a:ext uri="{FF2B5EF4-FFF2-40B4-BE49-F238E27FC236}">
                <a16:creationId xmlns:a16="http://schemas.microsoft.com/office/drawing/2014/main" id="{FF16582E-0C79-998A-1443-153142463192}"/>
              </a:ext>
            </a:extLst>
          </p:cNvPr>
          <p:cNvSpPr txBox="1"/>
          <p:nvPr/>
        </p:nvSpPr>
        <p:spPr>
          <a:xfrm>
            <a:off x="529552" y="4133998"/>
            <a:ext cx="2990755" cy="338554"/>
          </a:xfrm>
          <a:prstGeom prst="rect">
            <a:avLst/>
          </a:prstGeom>
          <a:noFill/>
        </p:spPr>
        <p:txBody>
          <a:bodyPr wrap="none" rtlCol="0">
            <a:spAutoFit/>
          </a:bodyPr>
          <a:lstStyle/>
          <a:p>
            <a:r>
              <a:rPr lang="en-US" sz="1600" dirty="0">
                <a:solidFill>
                  <a:schemeClr val="bg1"/>
                </a:solidFill>
              </a:rPr>
              <a:t>Personal &amp; neighborhood safety</a:t>
            </a:r>
          </a:p>
        </p:txBody>
      </p:sp>
      <p:sp>
        <p:nvSpPr>
          <p:cNvPr id="11" name="TextBox 10">
            <a:extLst>
              <a:ext uri="{FF2B5EF4-FFF2-40B4-BE49-F238E27FC236}">
                <a16:creationId xmlns:a16="http://schemas.microsoft.com/office/drawing/2014/main" id="{DBB4BF88-3A3F-8C2E-5E78-D81E343ADD65}"/>
              </a:ext>
            </a:extLst>
          </p:cNvPr>
          <p:cNvSpPr txBox="1"/>
          <p:nvPr/>
        </p:nvSpPr>
        <p:spPr>
          <a:xfrm>
            <a:off x="598460" y="3576578"/>
            <a:ext cx="2753831" cy="338554"/>
          </a:xfrm>
          <a:prstGeom prst="rect">
            <a:avLst/>
          </a:prstGeom>
          <a:noFill/>
        </p:spPr>
        <p:txBody>
          <a:bodyPr wrap="none" rtlCol="0">
            <a:spAutoFit/>
          </a:bodyPr>
          <a:lstStyle/>
          <a:p>
            <a:r>
              <a:rPr lang="en-US" sz="1600" dirty="0">
                <a:solidFill>
                  <a:schemeClr val="bg1"/>
                </a:solidFill>
              </a:rPr>
              <a:t>Environment &amp; pollution level</a:t>
            </a:r>
          </a:p>
        </p:txBody>
      </p:sp>
      <p:sp>
        <p:nvSpPr>
          <p:cNvPr id="12" name="TextBox 11">
            <a:extLst>
              <a:ext uri="{FF2B5EF4-FFF2-40B4-BE49-F238E27FC236}">
                <a16:creationId xmlns:a16="http://schemas.microsoft.com/office/drawing/2014/main" id="{DE7CCCD1-9E37-801C-D6A1-EFA355309284}"/>
              </a:ext>
            </a:extLst>
          </p:cNvPr>
          <p:cNvSpPr txBox="1"/>
          <p:nvPr/>
        </p:nvSpPr>
        <p:spPr>
          <a:xfrm>
            <a:off x="439247" y="3069020"/>
            <a:ext cx="3139257" cy="338554"/>
          </a:xfrm>
          <a:prstGeom prst="rect">
            <a:avLst/>
          </a:prstGeom>
          <a:noFill/>
        </p:spPr>
        <p:txBody>
          <a:bodyPr wrap="none" rtlCol="0">
            <a:spAutoFit/>
          </a:bodyPr>
          <a:lstStyle/>
          <a:p>
            <a:r>
              <a:rPr lang="en-US" sz="1600" dirty="0">
                <a:solidFill>
                  <a:schemeClr val="bg1"/>
                </a:solidFill>
              </a:rPr>
              <a:t>Education &amp; access to technology</a:t>
            </a:r>
          </a:p>
        </p:txBody>
      </p:sp>
      <p:sp>
        <p:nvSpPr>
          <p:cNvPr id="13" name="TextBox 12">
            <a:extLst>
              <a:ext uri="{FF2B5EF4-FFF2-40B4-BE49-F238E27FC236}">
                <a16:creationId xmlns:a16="http://schemas.microsoft.com/office/drawing/2014/main" id="{8FAE9EA4-0649-FB84-DB82-C9648399FA27}"/>
              </a:ext>
            </a:extLst>
          </p:cNvPr>
          <p:cNvSpPr txBox="1"/>
          <p:nvPr/>
        </p:nvSpPr>
        <p:spPr>
          <a:xfrm>
            <a:off x="472751" y="2621024"/>
            <a:ext cx="3072251" cy="338554"/>
          </a:xfrm>
          <a:prstGeom prst="rect">
            <a:avLst/>
          </a:prstGeom>
          <a:noFill/>
        </p:spPr>
        <p:txBody>
          <a:bodyPr wrap="none" rtlCol="0">
            <a:spAutoFit/>
          </a:bodyPr>
          <a:lstStyle/>
          <a:p>
            <a:r>
              <a:rPr lang="en-US" sz="1600" dirty="0">
                <a:solidFill>
                  <a:schemeClr val="bg1"/>
                </a:solidFill>
              </a:rPr>
              <a:t>Employment &amp; standard of living</a:t>
            </a:r>
          </a:p>
        </p:txBody>
      </p:sp>
      <p:sp>
        <p:nvSpPr>
          <p:cNvPr id="14" name="TextBox 13">
            <a:extLst>
              <a:ext uri="{FF2B5EF4-FFF2-40B4-BE49-F238E27FC236}">
                <a16:creationId xmlns:a16="http://schemas.microsoft.com/office/drawing/2014/main" id="{90092A0F-D5EF-E807-2936-E27025250EC7}"/>
              </a:ext>
            </a:extLst>
          </p:cNvPr>
          <p:cNvSpPr txBox="1"/>
          <p:nvPr/>
        </p:nvSpPr>
        <p:spPr>
          <a:xfrm>
            <a:off x="1373407" y="2096619"/>
            <a:ext cx="1337674" cy="523220"/>
          </a:xfrm>
          <a:prstGeom prst="rect">
            <a:avLst/>
          </a:prstGeom>
          <a:noFill/>
        </p:spPr>
        <p:txBody>
          <a:bodyPr wrap="none" rtlCol="0">
            <a:spAutoFit/>
          </a:bodyPr>
          <a:lstStyle/>
          <a:p>
            <a:r>
              <a:rPr lang="en-US" sz="2800" dirty="0">
                <a:solidFill>
                  <a:schemeClr val="bg1"/>
                </a:solidFill>
              </a:rPr>
              <a:t>Poverty</a:t>
            </a:r>
          </a:p>
        </p:txBody>
      </p:sp>
      <p:sp>
        <p:nvSpPr>
          <p:cNvPr id="20" name="TextBox 19">
            <a:extLst>
              <a:ext uri="{FF2B5EF4-FFF2-40B4-BE49-F238E27FC236}">
                <a16:creationId xmlns:a16="http://schemas.microsoft.com/office/drawing/2014/main" id="{5A0252FF-6521-921B-2859-06DBCE4C7EA5}"/>
              </a:ext>
            </a:extLst>
          </p:cNvPr>
          <p:cNvSpPr txBox="1"/>
          <p:nvPr/>
        </p:nvSpPr>
        <p:spPr>
          <a:xfrm>
            <a:off x="-8355" y="662000"/>
            <a:ext cx="4066571" cy="307777"/>
          </a:xfrm>
          <a:prstGeom prst="rect">
            <a:avLst/>
          </a:prstGeom>
          <a:noFill/>
        </p:spPr>
        <p:txBody>
          <a:bodyPr wrap="square" rtlCol="0">
            <a:spAutoFit/>
          </a:bodyPr>
          <a:lstStyle/>
          <a:p>
            <a:pPr algn="ctr"/>
            <a:r>
              <a:rPr lang="en-US" sz="1400" dirty="0">
                <a:solidFill>
                  <a:schemeClr val="accent4"/>
                </a:solidFill>
              </a:rPr>
              <a:t>Ability to sustain setbacks &amp; losses</a:t>
            </a:r>
          </a:p>
        </p:txBody>
      </p:sp>
      <p:sp>
        <p:nvSpPr>
          <p:cNvPr id="21" name="TextBox 20">
            <a:extLst>
              <a:ext uri="{FF2B5EF4-FFF2-40B4-BE49-F238E27FC236}">
                <a16:creationId xmlns:a16="http://schemas.microsoft.com/office/drawing/2014/main" id="{D6B7B628-B83A-2EEB-A479-3C923D1FEDEC}"/>
              </a:ext>
            </a:extLst>
          </p:cNvPr>
          <p:cNvSpPr txBox="1"/>
          <p:nvPr/>
        </p:nvSpPr>
        <p:spPr>
          <a:xfrm>
            <a:off x="37913" y="388669"/>
            <a:ext cx="4008663" cy="307777"/>
          </a:xfrm>
          <a:prstGeom prst="rect">
            <a:avLst/>
          </a:prstGeom>
          <a:noFill/>
        </p:spPr>
        <p:txBody>
          <a:bodyPr wrap="square" rtlCol="0">
            <a:spAutoFit/>
          </a:bodyPr>
          <a:lstStyle/>
          <a:p>
            <a:pPr algn="ctr"/>
            <a:r>
              <a:rPr lang="en-US" sz="1400" dirty="0">
                <a:solidFill>
                  <a:schemeClr val="accent4"/>
                </a:solidFill>
              </a:rPr>
              <a:t>Sustainable business success &amp; reinvestment</a:t>
            </a:r>
          </a:p>
        </p:txBody>
      </p:sp>
      <p:sp>
        <p:nvSpPr>
          <p:cNvPr id="15" name="TextBox 14">
            <a:extLst>
              <a:ext uri="{FF2B5EF4-FFF2-40B4-BE49-F238E27FC236}">
                <a16:creationId xmlns:a16="http://schemas.microsoft.com/office/drawing/2014/main" id="{7ABBAC53-55D4-56E9-B7C6-378753F6908C}"/>
              </a:ext>
            </a:extLst>
          </p:cNvPr>
          <p:cNvSpPr txBox="1"/>
          <p:nvPr/>
        </p:nvSpPr>
        <p:spPr>
          <a:xfrm>
            <a:off x="676679" y="1786326"/>
            <a:ext cx="2779864" cy="307777"/>
          </a:xfrm>
          <a:prstGeom prst="rect">
            <a:avLst/>
          </a:prstGeom>
          <a:noFill/>
        </p:spPr>
        <p:txBody>
          <a:bodyPr wrap="none" rtlCol="0">
            <a:spAutoFit/>
          </a:bodyPr>
          <a:lstStyle/>
          <a:p>
            <a:r>
              <a:rPr lang="en-US" sz="1400" dirty="0">
                <a:solidFill>
                  <a:schemeClr val="accent4"/>
                </a:solidFill>
              </a:rPr>
              <a:t>Budgeting &amp; managing cash flow</a:t>
            </a:r>
          </a:p>
        </p:txBody>
      </p:sp>
      <p:sp>
        <p:nvSpPr>
          <p:cNvPr id="16" name="TextBox 15">
            <a:extLst>
              <a:ext uri="{FF2B5EF4-FFF2-40B4-BE49-F238E27FC236}">
                <a16:creationId xmlns:a16="http://schemas.microsoft.com/office/drawing/2014/main" id="{58588034-6F92-6261-ECC2-6228083DB90D}"/>
              </a:ext>
            </a:extLst>
          </p:cNvPr>
          <p:cNvSpPr txBox="1"/>
          <p:nvPr/>
        </p:nvSpPr>
        <p:spPr>
          <a:xfrm>
            <a:off x="1164609" y="1513686"/>
            <a:ext cx="1621534" cy="307777"/>
          </a:xfrm>
          <a:prstGeom prst="rect">
            <a:avLst/>
          </a:prstGeom>
          <a:noFill/>
        </p:spPr>
        <p:txBody>
          <a:bodyPr wrap="none" rtlCol="0">
            <a:spAutoFit/>
          </a:bodyPr>
          <a:lstStyle/>
          <a:p>
            <a:r>
              <a:rPr lang="en-US" sz="1400" dirty="0">
                <a:solidFill>
                  <a:schemeClr val="accent4"/>
                </a:solidFill>
              </a:rPr>
              <a:t>Saving &amp; investing</a:t>
            </a:r>
          </a:p>
        </p:txBody>
      </p:sp>
      <p:sp>
        <p:nvSpPr>
          <p:cNvPr id="17" name="TextBox 16">
            <a:extLst>
              <a:ext uri="{FF2B5EF4-FFF2-40B4-BE49-F238E27FC236}">
                <a16:creationId xmlns:a16="http://schemas.microsoft.com/office/drawing/2014/main" id="{343D6F56-6AAD-A1A5-3DC5-A9298F57690F}"/>
              </a:ext>
            </a:extLst>
          </p:cNvPr>
          <p:cNvSpPr txBox="1"/>
          <p:nvPr/>
        </p:nvSpPr>
        <p:spPr>
          <a:xfrm>
            <a:off x="1154758" y="1227074"/>
            <a:ext cx="1740348" cy="307777"/>
          </a:xfrm>
          <a:prstGeom prst="rect">
            <a:avLst/>
          </a:prstGeom>
          <a:noFill/>
        </p:spPr>
        <p:txBody>
          <a:bodyPr wrap="none" rtlCol="0">
            <a:spAutoFit/>
          </a:bodyPr>
          <a:lstStyle/>
          <a:p>
            <a:r>
              <a:rPr lang="en-US" sz="1400" dirty="0">
                <a:solidFill>
                  <a:schemeClr val="accent4"/>
                </a:solidFill>
              </a:rPr>
              <a:t>Network &amp; sponsors</a:t>
            </a:r>
          </a:p>
        </p:txBody>
      </p:sp>
      <p:sp>
        <p:nvSpPr>
          <p:cNvPr id="18" name="TextBox 17">
            <a:extLst>
              <a:ext uri="{FF2B5EF4-FFF2-40B4-BE49-F238E27FC236}">
                <a16:creationId xmlns:a16="http://schemas.microsoft.com/office/drawing/2014/main" id="{37BB1233-98B7-2B9D-322C-A93DCABEDC9E}"/>
              </a:ext>
            </a:extLst>
          </p:cNvPr>
          <p:cNvSpPr txBox="1"/>
          <p:nvPr/>
        </p:nvSpPr>
        <p:spPr>
          <a:xfrm>
            <a:off x="1223013" y="949460"/>
            <a:ext cx="1603837" cy="307777"/>
          </a:xfrm>
          <a:prstGeom prst="rect">
            <a:avLst/>
          </a:prstGeom>
          <a:noFill/>
        </p:spPr>
        <p:txBody>
          <a:bodyPr wrap="none" rtlCol="0">
            <a:spAutoFit/>
          </a:bodyPr>
          <a:lstStyle/>
          <a:p>
            <a:r>
              <a:rPr lang="en-US" sz="1400" dirty="0">
                <a:solidFill>
                  <a:schemeClr val="accent4"/>
                </a:solidFill>
              </a:rPr>
              <a:t>Access to  capital </a:t>
            </a:r>
          </a:p>
        </p:txBody>
      </p:sp>
      <p:sp>
        <p:nvSpPr>
          <p:cNvPr id="39" name="TextBox 38">
            <a:extLst>
              <a:ext uri="{FF2B5EF4-FFF2-40B4-BE49-F238E27FC236}">
                <a16:creationId xmlns:a16="http://schemas.microsoft.com/office/drawing/2014/main" id="{32842FA7-D722-6E77-9E7C-3D4C72B3DB6B}"/>
              </a:ext>
            </a:extLst>
          </p:cNvPr>
          <p:cNvSpPr txBox="1"/>
          <p:nvPr/>
        </p:nvSpPr>
        <p:spPr>
          <a:xfrm>
            <a:off x="1185207" y="-28854"/>
            <a:ext cx="1744260" cy="523220"/>
          </a:xfrm>
          <a:prstGeom prst="rect">
            <a:avLst/>
          </a:prstGeom>
          <a:noFill/>
        </p:spPr>
        <p:txBody>
          <a:bodyPr wrap="none" rtlCol="0">
            <a:spAutoFit/>
          </a:bodyPr>
          <a:lstStyle/>
          <a:p>
            <a:r>
              <a:rPr lang="en-US" sz="2800" dirty="0">
                <a:solidFill>
                  <a:schemeClr val="accent4"/>
                </a:solidFill>
              </a:rPr>
              <a:t>Prosperity</a:t>
            </a:r>
          </a:p>
        </p:txBody>
      </p:sp>
      <p:sp>
        <p:nvSpPr>
          <p:cNvPr id="41" name="TextBox 40">
            <a:extLst>
              <a:ext uri="{FF2B5EF4-FFF2-40B4-BE49-F238E27FC236}">
                <a16:creationId xmlns:a16="http://schemas.microsoft.com/office/drawing/2014/main" id="{EEC67D3E-887F-3B52-E123-FD24E10BDD2C}"/>
              </a:ext>
            </a:extLst>
          </p:cNvPr>
          <p:cNvSpPr txBox="1"/>
          <p:nvPr/>
        </p:nvSpPr>
        <p:spPr>
          <a:xfrm>
            <a:off x="7657013" y="5917707"/>
            <a:ext cx="4372799" cy="215444"/>
          </a:xfrm>
          <a:prstGeom prst="rect">
            <a:avLst/>
          </a:prstGeom>
          <a:noFill/>
        </p:spPr>
        <p:txBody>
          <a:bodyPr wrap="square">
            <a:spAutoFit/>
          </a:bodyPr>
          <a:lstStyle/>
          <a:p>
            <a:pPr algn="r"/>
            <a:r>
              <a:rPr lang="en-US" sz="800" dirty="0">
                <a:hlinkClick r:id="rId3"/>
              </a:rPr>
              <a:t>The equity iceberg: What you need to know about serving the underserved (esource.com)</a:t>
            </a:r>
            <a:endParaRPr lang="en-US" sz="800" dirty="0"/>
          </a:p>
        </p:txBody>
      </p:sp>
      <p:sp>
        <p:nvSpPr>
          <p:cNvPr id="4" name="TextBox 3">
            <a:extLst>
              <a:ext uri="{FF2B5EF4-FFF2-40B4-BE49-F238E27FC236}">
                <a16:creationId xmlns:a16="http://schemas.microsoft.com/office/drawing/2014/main" id="{A70BE8AF-C6B0-699A-8DF1-B8993CA592F1}"/>
              </a:ext>
            </a:extLst>
          </p:cNvPr>
          <p:cNvSpPr txBox="1"/>
          <p:nvPr/>
        </p:nvSpPr>
        <p:spPr>
          <a:xfrm>
            <a:off x="971136" y="6278036"/>
            <a:ext cx="2250697" cy="338554"/>
          </a:xfrm>
          <a:prstGeom prst="rect">
            <a:avLst/>
          </a:prstGeom>
          <a:noFill/>
        </p:spPr>
        <p:txBody>
          <a:bodyPr wrap="square" rtlCol="0">
            <a:spAutoFit/>
          </a:bodyPr>
          <a:lstStyle/>
          <a:p>
            <a:pPr algn="ctr"/>
            <a:r>
              <a:rPr lang="en-US" sz="1600" dirty="0">
                <a:solidFill>
                  <a:schemeClr val="bg1"/>
                </a:solidFill>
              </a:rPr>
              <a:t>Food &amp; energy security</a:t>
            </a:r>
          </a:p>
        </p:txBody>
      </p:sp>
      <p:sp>
        <p:nvSpPr>
          <p:cNvPr id="5" name="TextBox 4">
            <a:extLst>
              <a:ext uri="{FF2B5EF4-FFF2-40B4-BE49-F238E27FC236}">
                <a16:creationId xmlns:a16="http://schemas.microsoft.com/office/drawing/2014/main" id="{2C919A30-7A44-1D85-244F-7033CF2CDE0F}"/>
              </a:ext>
            </a:extLst>
          </p:cNvPr>
          <p:cNvSpPr txBox="1"/>
          <p:nvPr/>
        </p:nvSpPr>
        <p:spPr>
          <a:xfrm>
            <a:off x="10999" y="6197435"/>
            <a:ext cx="1005873" cy="553998"/>
          </a:xfrm>
          <a:prstGeom prst="rect">
            <a:avLst/>
          </a:prstGeom>
          <a:noFill/>
        </p:spPr>
        <p:txBody>
          <a:bodyPr wrap="square" rtlCol="0">
            <a:spAutoFit/>
          </a:bodyPr>
          <a:lstStyle/>
          <a:p>
            <a:r>
              <a:rPr lang="en-US" sz="1000" b="1" dirty="0">
                <a:solidFill>
                  <a:schemeClr val="bg1"/>
                </a:solidFill>
              </a:rPr>
              <a:t>Influenced by Systematic Discrimination</a:t>
            </a:r>
          </a:p>
        </p:txBody>
      </p:sp>
      <p:sp>
        <p:nvSpPr>
          <p:cNvPr id="22" name="TextBox 21">
            <a:extLst>
              <a:ext uri="{FF2B5EF4-FFF2-40B4-BE49-F238E27FC236}">
                <a16:creationId xmlns:a16="http://schemas.microsoft.com/office/drawing/2014/main" id="{6C31A943-B7D6-D438-6810-BFF7F351425F}"/>
              </a:ext>
            </a:extLst>
          </p:cNvPr>
          <p:cNvSpPr txBox="1"/>
          <p:nvPr/>
        </p:nvSpPr>
        <p:spPr>
          <a:xfrm>
            <a:off x="-10320" y="1430753"/>
            <a:ext cx="1005873" cy="553998"/>
          </a:xfrm>
          <a:prstGeom prst="rect">
            <a:avLst/>
          </a:prstGeom>
          <a:noFill/>
        </p:spPr>
        <p:txBody>
          <a:bodyPr wrap="square" rtlCol="0">
            <a:spAutoFit/>
          </a:bodyPr>
          <a:lstStyle/>
          <a:p>
            <a:r>
              <a:rPr lang="en-US" sz="1000" b="1" dirty="0">
                <a:solidFill>
                  <a:schemeClr val="accent4"/>
                </a:solidFill>
              </a:rPr>
              <a:t>Influenced by unconscious Bias</a:t>
            </a:r>
          </a:p>
        </p:txBody>
      </p:sp>
      <p:cxnSp>
        <p:nvCxnSpPr>
          <p:cNvPr id="25" name="Straight Arrow Connector 24">
            <a:extLst>
              <a:ext uri="{FF2B5EF4-FFF2-40B4-BE49-F238E27FC236}">
                <a16:creationId xmlns:a16="http://schemas.microsoft.com/office/drawing/2014/main" id="{AC427835-96A2-595A-E72A-8888F6137A4D}"/>
              </a:ext>
            </a:extLst>
          </p:cNvPr>
          <p:cNvCxnSpPr>
            <a:cxnSpLocks/>
          </p:cNvCxnSpPr>
          <p:nvPr/>
        </p:nvCxnSpPr>
        <p:spPr>
          <a:xfrm flipH="1" flipV="1">
            <a:off x="192947" y="2239861"/>
            <a:ext cx="29361" cy="40103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B57FEC6-7CED-ABF7-5155-96A37764F7B1}"/>
              </a:ext>
            </a:extLst>
          </p:cNvPr>
          <p:cNvCxnSpPr>
            <a:cxnSpLocks/>
          </p:cNvCxnSpPr>
          <p:nvPr/>
        </p:nvCxnSpPr>
        <p:spPr>
          <a:xfrm flipV="1">
            <a:off x="192947" y="33558"/>
            <a:ext cx="0" cy="146335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308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40821" y="2375848"/>
            <a:ext cx="12192000" cy="4491182"/>
          </a:xfrm>
        </p:spPr>
        <p:txBody>
          <a:bodyPr/>
          <a:lstStyle/>
          <a:p>
            <a:r>
              <a:rPr lang="en-US" sz="4800" dirty="0"/>
              <a:t>Church as resiliency hub</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30"/>
            <a:ext cx="12192000" cy="2366818"/>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7"/>
            <a:ext cx="5674774" cy="213151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7561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404134" y="344267"/>
            <a:ext cx="2306410" cy="1411054"/>
          </a:xfrm>
        </p:spPr>
        <p:txBody>
          <a:bodyPr/>
          <a:lstStyle/>
          <a:p>
            <a:r>
              <a:rPr lang="en-US" noProof="0" dirty="0"/>
              <a:t>WHAT IS A RESILENCY HUB</a:t>
            </a:r>
            <a:endParaRPr lang="en-US" dirty="0"/>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285129" y="2004397"/>
            <a:ext cx="2943846" cy="1790164"/>
          </a:xfrm>
        </p:spPr>
        <p:txBody>
          <a:bodyPr/>
          <a:lstStyle/>
          <a:p>
            <a:r>
              <a:rPr lang="en-US" sz="1400" dirty="0"/>
              <a:t>RESILIENCE HUBS use a physical space - a building and its surrounding infrastructure - to meet numerous goals, both physical and social. Resilience hubs are an opportunity to efficiently improve emergency management, reduce climate pollution and enhance community resilience. These spaces also provide opportunities for communities to become more self-determining, socially connected, and successful in the long-term. This document outlines initial thinking about essential elements of a Resilience Hub and how to begin planning for Hub development.</a:t>
            </a:r>
          </a:p>
        </p:txBody>
      </p:sp>
      <p:sp>
        <p:nvSpPr>
          <p:cNvPr id="2" name="Date Placeholder 1">
            <a:extLst>
              <a:ext uri="{FF2B5EF4-FFF2-40B4-BE49-F238E27FC236}">
                <a16:creationId xmlns:a16="http://schemas.microsoft.com/office/drawing/2014/main" id="{2790CE37-04F9-4227-B00E-A878A9056DA7}"/>
              </a:ext>
            </a:extLst>
          </p:cNvPr>
          <p:cNvSpPr>
            <a:spLocks noGrp="1"/>
          </p:cNvSpPr>
          <p:nvPr>
            <p:ph type="dt" sz="half" idx="10"/>
          </p:nvPr>
        </p:nvSpPr>
        <p:spPr>
          <a:xfrm>
            <a:off x="838200" y="6356350"/>
            <a:ext cx="2743200" cy="365125"/>
          </a:xfrm>
        </p:spPr>
        <p:txBody>
          <a:bodyPr/>
          <a:lstStyle/>
          <a:p>
            <a:r>
              <a:rPr lang="en-US" dirty="0"/>
              <a:t>2023</a:t>
            </a:r>
          </a:p>
        </p:txBody>
      </p:sp>
      <p:sp>
        <p:nvSpPr>
          <p:cNvPr id="3" name="Footer Placeholder 2">
            <a:extLst>
              <a:ext uri="{FF2B5EF4-FFF2-40B4-BE49-F238E27FC236}">
                <a16:creationId xmlns:a16="http://schemas.microsoft.com/office/drawing/2014/main" id="{45AB52D9-2BE1-41EE-B28C-4DEDAEFD750F}"/>
              </a:ext>
            </a:extLst>
          </p:cNvPr>
          <p:cNvSpPr>
            <a:spLocks noGrp="1"/>
          </p:cNvSpPr>
          <p:nvPr>
            <p:ph type="ftr" sz="quarter" idx="3"/>
          </p:nvPr>
        </p:nvSpPr>
        <p:spPr>
          <a:xfrm>
            <a:off x="1183160" y="6331170"/>
            <a:ext cx="2743200" cy="365125"/>
          </a:xfrm>
        </p:spPr>
        <p:txBody>
          <a:bodyPr/>
          <a:lstStyle/>
          <a:p>
            <a:r>
              <a:rPr lang="en-US" dirty="0"/>
              <a:t>CLIMATE ACTION ROAD MAP</a:t>
            </a:r>
          </a:p>
        </p:txBody>
      </p:sp>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lstStyle/>
          <a:p>
            <a:fld id="{EA87306C-81BA-4795-A5CA-9392456A8C1E}" type="slidenum">
              <a:rPr lang="en-US" smtClean="0"/>
              <a:pPr/>
              <a:t>25</a:t>
            </a:fld>
            <a:endParaRPr lang="en-US" dirty="0"/>
          </a:p>
        </p:txBody>
      </p:sp>
      <p:sp>
        <p:nvSpPr>
          <p:cNvPr id="6" name="TextBox 5">
            <a:extLst>
              <a:ext uri="{FF2B5EF4-FFF2-40B4-BE49-F238E27FC236}">
                <a16:creationId xmlns:a16="http://schemas.microsoft.com/office/drawing/2014/main" id="{8FB32D13-C878-70B7-B807-2A600116C51E}"/>
              </a:ext>
            </a:extLst>
          </p:cNvPr>
          <p:cNvSpPr txBox="1"/>
          <p:nvPr/>
        </p:nvSpPr>
        <p:spPr>
          <a:xfrm>
            <a:off x="404134" y="5996995"/>
            <a:ext cx="6106886" cy="246221"/>
          </a:xfrm>
          <a:prstGeom prst="rect">
            <a:avLst/>
          </a:prstGeom>
          <a:noFill/>
        </p:spPr>
        <p:txBody>
          <a:bodyPr wrap="square">
            <a:spAutoFit/>
          </a:bodyPr>
          <a:lstStyle/>
          <a:p>
            <a:r>
              <a:rPr lang="en-US" sz="1000" dirty="0">
                <a:hlinkClick r:id="rId2"/>
              </a:rPr>
              <a:t>USDN_ResilienceHubsGuidance-1.pdf</a:t>
            </a:r>
            <a:endParaRPr lang="en-US" sz="1000" dirty="0"/>
          </a:p>
        </p:txBody>
      </p:sp>
      <p:pic>
        <p:nvPicPr>
          <p:cNvPr id="8" name="Picture 7">
            <a:extLst>
              <a:ext uri="{FF2B5EF4-FFF2-40B4-BE49-F238E27FC236}">
                <a16:creationId xmlns:a16="http://schemas.microsoft.com/office/drawing/2014/main" id="{2DCB7231-92DF-90A6-1B0F-76F524A199D1}"/>
              </a:ext>
            </a:extLst>
          </p:cNvPr>
          <p:cNvPicPr>
            <a:picLocks noChangeAspect="1"/>
          </p:cNvPicPr>
          <p:nvPr/>
        </p:nvPicPr>
        <p:blipFill rotWithShape="1">
          <a:blip r:embed="rId3"/>
          <a:srcRect l="1065"/>
          <a:stretch/>
        </p:blipFill>
        <p:spPr>
          <a:xfrm>
            <a:off x="3448409" y="0"/>
            <a:ext cx="3848761" cy="3382291"/>
          </a:xfrm>
          <a:prstGeom prst="rect">
            <a:avLst/>
          </a:prstGeom>
        </p:spPr>
      </p:pic>
      <p:pic>
        <p:nvPicPr>
          <p:cNvPr id="11" name="Picture 10">
            <a:extLst>
              <a:ext uri="{FF2B5EF4-FFF2-40B4-BE49-F238E27FC236}">
                <a16:creationId xmlns:a16="http://schemas.microsoft.com/office/drawing/2014/main" id="{5CC4DCE6-9CAA-B0C0-A88F-DD80745C8E1D}"/>
              </a:ext>
            </a:extLst>
          </p:cNvPr>
          <p:cNvPicPr>
            <a:picLocks noChangeAspect="1"/>
          </p:cNvPicPr>
          <p:nvPr/>
        </p:nvPicPr>
        <p:blipFill rotWithShape="1">
          <a:blip r:embed="rId4"/>
          <a:srcRect r="3448"/>
          <a:stretch/>
        </p:blipFill>
        <p:spPr>
          <a:xfrm>
            <a:off x="3453162" y="3269795"/>
            <a:ext cx="3848761" cy="3603004"/>
          </a:xfrm>
          <a:prstGeom prst="rect">
            <a:avLst/>
          </a:prstGeom>
        </p:spPr>
      </p:pic>
      <p:sp>
        <p:nvSpPr>
          <p:cNvPr id="16" name="Title 23">
            <a:extLst>
              <a:ext uri="{FF2B5EF4-FFF2-40B4-BE49-F238E27FC236}">
                <a16:creationId xmlns:a16="http://schemas.microsoft.com/office/drawing/2014/main" id="{57A6B12C-256E-0039-D4B0-60E2BEB63CC3}"/>
              </a:ext>
            </a:extLst>
          </p:cNvPr>
          <p:cNvSpPr txBox="1">
            <a:spLocks/>
          </p:cNvSpPr>
          <p:nvPr/>
        </p:nvSpPr>
        <p:spPr>
          <a:xfrm>
            <a:off x="7563279" y="277586"/>
            <a:ext cx="4359862" cy="640698"/>
          </a:xfrm>
          <a:prstGeom prst="rect">
            <a:avLst/>
          </a:prstGeom>
          <a:ln w="28575">
            <a:solidFill>
              <a:schemeClr val="accent4">
                <a:lumMod val="50000"/>
              </a:schemeClr>
            </a:solidFill>
          </a:ln>
        </p:spPr>
        <p:txBody>
          <a:bodyPr anchor="ctr"/>
          <a:lstStyle>
            <a:lvl1pPr algn="ctr" defTabSz="914400" rtl="0" eaLnBrk="1" latinLnBrk="0" hangingPunct="1">
              <a:lnSpc>
                <a:spcPct val="90000"/>
              </a:lnSpc>
              <a:spcBef>
                <a:spcPct val="0"/>
              </a:spcBef>
              <a:buNone/>
              <a:defRPr sz="2400" kern="1200" cap="all" spc="100" baseline="0">
                <a:solidFill>
                  <a:schemeClr val="accent4">
                    <a:lumMod val="50000"/>
                  </a:schemeClr>
                </a:solidFill>
                <a:latin typeface="+mj-lt"/>
                <a:ea typeface="+mj-ea"/>
                <a:cs typeface="+mj-cs"/>
              </a:defRPr>
            </a:lvl1pPr>
          </a:lstStyle>
          <a:p>
            <a:r>
              <a:rPr lang="en-US" dirty="0"/>
              <a:t>RETURN ON INVESTMENT</a:t>
            </a:r>
          </a:p>
        </p:txBody>
      </p:sp>
      <p:pic>
        <p:nvPicPr>
          <p:cNvPr id="23" name="Picture 22">
            <a:extLst>
              <a:ext uri="{FF2B5EF4-FFF2-40B4-BE49-F238E27FC236}">
                <a16:creationId xmlns:a16="http://schemas.microsoft.com/office/drawing/2014/main" id="{4C77354B-3F06-624D-C3EB-724862766524}"/>
              </a:ext>
            </a:extLst>
          </p:cNvPr>
          <p:cNvPicPr>
            <a:picLocks noChangeAspect="1"/>
          </p:cNvPicPr>
          <p:nvPr/>
        </p:nvPicPr>
        <p:blipFill>
          <a:blip r:embed="rId5"/>
          <a:stretch>
            <a:fillRect/>
          </a:stretch>
        </p:blipFill>
        <p:spPr>
          <a:xfrm>
            <a:off x="7563279" y="1272178"/>
            <a:ext cx="4467307" cy="4867365"/>
          </a:xfrm>
          <a:prstGeom prst="rect">
            <a:avLst/>
          </a:prstGeom>
        </p:spPr>
      </p:pic>
      <p:sp>
        <p:nvSpPr>
          <p:cNvPr id="25" name="Rectangle 24">
            <a:extLst>
              <a:ext uri="{FF2B5EF4-FFF2-40B4-BE49-F238E27FC236}">
                <a16:creationId xmlns:a16="http://schemas.microsoft.com/office/drawing/2014/main" id="{80762011-B0CE-E14B-B5EF-0C2357199369}"/>
              </a:ext>
            </a:extLst>
          </p:cNvPr>
          <p:cNvSpPr/>
          <p:nvPr/>
        </p:nvSpPr>
        <p:spPr>
          <a:xfrm>
            <a:off x="7654018" y="5988503"/>
            <a:ext cx="110218" cy="93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646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838200" y="597992"/>
            <a:ext cx="10515600" cy="994835"/>
          </a:xfrm>
        </p:spPr>
        <p:txBody>
          <a:bodyPr/>
          <a:lstStyle/>
          <a:p>
            <a:r>
              <a:rPr lang="en-US" noProof="0" dirty="0"/>
              <a:t>Resiliency hub</a:t>
            </a:r>
            <a:endParaRPr lang="en-US" dirty="0"/>
          </a:p>
        </p:txBody>
      </p:sp>
      <p:sp>
        <p:nvSpPr>
          <p:cNvPr id="62" name="Text Placeholder 61">
            <a:extLst>
              <a:ext uri="{FF2B5EF4-FFF2-40B4-BE49-F238E27FC236}">
                <a16:creationId xmlns:a16="http://schemas.microsoft.com/office/drawing/2014/main" id="{F3A35CB8-192D-46E2-ABAC-ED96BB3582BE}"/>
              </a:ext>
            </a:extLst>
          </p:cNvPr>
          <p:cNvSpPr>
            <a:spLocks noGrp="1"/>
          </p:cNvSpPr>
          <p:nvPr>
            <p:ph type="body" sz="quarter" idx="16"/>
          </p:nvPr>
        </p:nvSpPr>
        <p:spPr>
          <a:xfrm>
            <a:off x="3344653" y="3439712"/>
            <a:ext cx="2010565" cy="518653"/>
          </a:xfrm>
        </p:spPr>
        <p:txBody>
          <a:bodyPr/>
          <a:lstStyle/>
          <a:p>
            <a:r>
              <a:rPr lang="en-ZA" dirty="0"/>
              <a:t>ENERGY SECURITY</a:t>
            </a:r>
            <a:endParaRPr lang="en-US" dirty="0"/>
          </a:p>
        </p:txBody>
      </p:sp>
      <p:sp>
        <p:nvSpPr>
          <p:cNvPr id="61" name="Text Placeholder 60">
            <a:extLst>
              <a:ext uri="{FF2B5EF4-FFF2-40B4-BE49-F238E27FC236}">
                <a16:creationId xmlns:a16="http://schemas.microsoft.com/office/drawing/2014/main" id="{AAB80485-19C5-4162-A7D1-C16C0A37DB0A}"/>
              </a:ext>
            </a:extLst>
          </p:cNvPr>
          <p:cNvSpPr>
            <a:spLocks noGrp="1"/>
          </p:cNvSpPr>
          <p:nvPr>
            <p:ph type="body" sz="quarter" idx="12"/>
          </p:nvPr>
        </p:nvSpPr>
        <p:spPr>
          <a:xfrm>
            <a:off x="3227043" y="4218330"/>
            <a:ext cx="2351446" cy="1704547"/>
          </a:xfrm>
        </p:spPr>
        <p:txBody>
          <a:bodyPr/>
          <a:lstStyle/>
          <a:p>
            <a:r>
              <a:rPr lang="en-ZA" dirty="0"/>
              <a:t>Renewable energy generation, storage and microgrid that powers church and surrounding communities</a:t>
            </a:r>
          </a:p>
          <a:p>
            <a:endParaRPr lang="en-ZA" dirty="0"/>
          </a:p>
          <a:p>
            <a:r>
              <a:rPr lang="en-ZA" dirty="0"/>
              <a:t>Free energy to poor</a:t>
            </a:r>
            <a:endParaRPr lang="en-US" dirty="0"/>
          </a:p>
        </p:txBody>
      </p:sp>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418634" y="3622257"/>
            <a:ext cx="2351446" cy="491509"/>
          </a:xfrm>
        </p:spPr>
        <p:txBody>
          <a:bodyPr/>
          <a:lstStyle/>
          <a:p>
            <a:r>
              <a:rPr lang="en-ZA" dirty="0"/>
              <a:t>EMERGENCY &amp; COMMUNITY CENTER</a:t>
            </a:r>
            <a:endParaRPr lang="en-US" dirty="0"/>
          </a:p>
        </p:txBody>
      </p:sp>
      <p:sp>
        <p:nvSpPr>
          <p:cNvPr id="63" name="Text Placeholder 62">
            <a:extLst>
              <a:ext uri="{FF2B5EF4-FFF2-40B4-BE49-F238E27FC236}">
                <a16:creationId xmlns:a16="http://schemas.microsoft.com/office/drawing/2014/main" id="{8D138E80-5256-446A-AE30-0A9CBCEC97CC}"/>
              </a:ext>
            </a:extLst>
          </p:cNvPr>
          <p:cNvSpPr>
            <a:spLocks noGrp="1"/>
          </p:cNvSpPr>
          <p:nvPr>
            <p:ph type="body" sz="quarter" idx="17"/>
          </p:nvPr>
        </p:nvSpPr>
        <p:spPr>
          <a:xfrm>
            <a:off x="418634" y="4218330"/>
            <a:ext cx="2351446" cy="1704547"/>
          </a:xfrm>
        </p:spPr>
        <p:txBody>
          <a:bodyPr/>
          <a:lstStyle/>
          <a:p>
            <a:r>
              <a:rPr lang="en-ZA" dirty="0"/>
              <a:t>Shelter from extreme weather, wildfire, earthquake and other human or natural disasters</a:t>
            </a:r>
          </a:p>
        </p:txBody>
      </p:sp>
      <p:sp>
        <p:nvSpPr>
          <p:cNvPr id="77" name="Text Placeholder 76">
            <a:extLst>
              <a:ext uri="{FF2B5EF4-FFF2-40B4-BE49-F238E27FC236}">
                <a16:creationId xmlns:a16="http://schemas.microsoft.com/office/drawing/2014/main" id="{F8450002-65CC-44ED-9FA3-79F17962B3B5}"/>
              </a:ext>
            </a:extLst>
          </p:cNvPr>
          <p:cNvSpPr>
            <a:spLocks noGrp="1"/>
          </p:cNvSpPr>
          <p:nvPr>
            <p:ph type="body" sz="quarter" idx="20"/>
          </p:nvPr>
        </p:nvSpPr>
        <p:spPr>
          <a:xfrm>
            <a:off x="6267729" y="3475302"/>
            <a:ext cx="1779243" cy="491509"/>
          </a:xfrm>
        </p:spPr>
        <p:txBody>
          <a:bodyPr/>
          <a:lstStyle/>
          <a:p>
            <a:r>
              <a:rPr lang="en-ZA" dirty="0"/>
              <a:t>SOCIAL HOUSING</a:t>
            </a:r>
            <a:endParaRPr lang="en-US" dirty="0"/>
          </a:p>
        </p:txBody>
      </p:sp>
      <p:sp>
        <p:nvSpPr>
          <p:cNvPr id="76" name="Text Placeholder 75">
            <a:extLst>
              <a:ext uri="{FF2B5EF4-FFF2-40B4-BE49-F238E27FC236}">
                <a16:creationId xmlns:a16="http://schemas.microsoft.com/office/drawing/2014/main" id="{C5E5A4C4-6086-4F2D-BF5F-1A909411BAA3}"/>
              </a:ext>
            </a:extLst>
          </p:cNvPr>
          <p:cNvSpPr>
            <a:spLocks noGrp="1"/>
          </p:cNvSpPr>
          <p:nvPr>
            <p:ph type="body" sz="quarter" idx="19"/>
          </p:nvPr>
        </p:nvSpPr>
        <p:spPr>
          <a:xfrm>
            <a:off x="6054383" y="4233460"/>
            <a:ext cx="2351446" cy="1704547"/>
          </a:xfrm>
        </p:spPr>
        <p:txBody>
          <a:bodyPr/>
          <a:lstStyle/>
          <a:p>
            <a:r>
              <a:rPr lang="en-ZA" dirty="0"/>
              <a:t>Social housing for struggling communities that’s net zero, passive solar with storage</a:t>
            </a:r>
            <a:endParaRPr lang="en-US" dirty="0"/>
          </a:p>
        </p:txBody>
      </p:sp>
      <p:sp>
        <p:nvSpPr>
          <p:cNvPr id="79" name="Text Placeholder 78">
            <a:extLst>
              <a:ext uri="{FF2B5EF4-FFF2-40B4-BE49-F238E27FC236}">
                <a16:creationId xmlns:a16="http://schemas.microsoft.com/office/drawing/2014/main" id="{3ECFAB54-2FAE-44AC-A18F-60ABE9A74175}"/>
              </a:ext>
            </a:extLst>
          </p:cNvPr>
          <p:cNvSpPr>
            <a:spLocks noGrp="1"/>
          </p:cNvSpPr>
          <p:nvPr>
            <p:ph type="body" sz="quarter" idx="22"/>
          </p:nvPr>
        </p:nvSpPr>
        <p:spPr>
          <a:xfrm>
            <a:off x="9002354" y="3457437"/>
            <a:ext cx="2351446" cy="491509"/>
          </a:xfrm>
        </p:spPr>
        <p:txBody>
          <a:bodyPr/>
          <a:lstStyle/>
          <a:p>
            <a:r>
              <a:rPr lang="en-ZA" dirty="0"/>
              <a:t>FOOD SECURITY &amp; EMPLOYMENT</a:t>
            </a:r>
            <a:endParaRPr lang="en-US" dirty="0"/>
          </a:p>
        </p:txBody>
      </p:sp>
      <p:sp>
        <p:nvSpPr>
          <p:cNvPr id="78" name="Text Placeholder 77">
            <a:extLst>
              <a:ext uri="{FF2B5EF4-FFF2-40B4-BE49-F238E27FC236}">
                <a16:creationId xmlns:a16="http://schemas.microsoft.com/office/drawing/2014/main" id="{DF2F3071-377B-4538-8351-AE48F52BD1CC}"/>
              </a:ext>
            </a:extLst>
          </p:cNvPr>
          <p:cNvSpPr>
            <a:spLocks noGrp="1"/>
          </p:cNvSpPr>
          <p:nvPr>
            <p:ph type="body" sz="quarter" idx="21"/>
          </p:nvPr>
        </p:nvSpPr>
        <p:spPr>
          <a:xfrm>
            <a:off x="9002354" y="4218329"/>
            <a:ext cx="2351446" cy="1704547"/>
          </a:xfrm>
        </p:spPr>
        <p:txBody>
          <a:bodyPr/>
          <a:lstStyle/>
          <a:p>
            <a:r>
              <a:rPr lang="en-ZA" dirty="0"/>
              <a:t>Food collection, growing, processing and distribution to address community hunger, provide employment and decrease carbon emissions</a:t>
            </a: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2023</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26</a:t>
            </a:fld>
            <a:endParaRPr lang="en-US" dirty="0"/>
          </a:p>
        </p:txBody>
      </p:sp>
      <p:pic>
        <p:nvPicPr>
          <p:cNvPr id="3" name="Graphic 2" descr="Renewable Energy outline">
            <a:extLst>
              <a:ext uri="{FF2B5EF4-FFF2-40B4-BE49-F238E27FC236}">
                <a16:creationId xmlns:a16="http://schemas.microsoft.com/office/drawing/2014/main" id="{CC287714-756F-D7D1-47DB-84969DA1D0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0607" y="2285998"/>
            <a:ext cx="914400" cy="914400"/>
          </a:xfrm>
          <a:prstGeom prst="rect">
            <a:avLst/>
          </a:prstGeom>
        </p:spPr>
      </p:pic>
      <p:pic>
        <p:nvPicPr>
          <p:cNvPr id="13" name="Graphic 12" descr="Social network with solid fill">
            <a:extLst>
              <a:ext uri="{FF2B5EF4-FFF2-40B4-BE49-F238E27FC236}">
                <a16:creationId xmlns:a16="http://schemas.microsoft.com/office/drawing/2014/main" id="{F5D3F582-62FD-5FC3-3959-B4E3A713C7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157" y="2288775"/>
            <a:ext cx="914400" cy="914400"/>
          </a:xfrm>
          <a:prstGeom prst="rect">
            <a:avLst/>
          </a:prstGeom>
        </p:spPr>
      </p:pic>
      <p:pic>
        <p:nvPicPr>
          <p:cNvPr id="17" name="Graphic 16" descr="Home with solid fill">
            <a:extLst>
              <a:ext uri="{FF2B5EF4-FFF2-40B4-BE49-F238E27FC236}">
                <a16:creationId xmlns:a16="http://schemas.microsoft.com/office/drawing/2014/main" id="{55FB957A-8DC9-FB18-B21A-EDD771DBB5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0151" y="2301023"/>
            <a:ext cx="914400" cy="914400"/>
          </a:xfrm>
          <a:prstGeom prst="rect">
            <a:avLst/>
          </a:prstGeom>
        </p:spPr>
      </p:pic>
      <p:pic>
        <p:nvPicPr>
          <p:cNvPr id="21" name="Graphic 20" descr="Fruit bowl with solid fill">
            <a:extLst>
              <a:ext uri="{FF2B5EF4-FFF2-40B4-BE49-F238E27FC236}">
                <a16:creationId xmlns:a16="http://schemas.microsoft.com/office/drawing/2014/main" id="{409AD355-760D-6ACC-BCB0-35B30B7EEE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64485" y="2324047"/>
            <a:ext cx="821867" cy="821867"/>
          </a:xfrm>
          <a:prstGeom prst="rect">
            <a:avLst/>
          </a:prstGeom>
        </p:spPr>
      </p:pic>
    </p:spTree>
    <p:extLst>
      <p:ext uri="{BB962C8B-B14F-4D97-AF65-F5344CB8AC3E}">
        <p14:creationId xmlns:p14="http://schemas.microsoft.com/office/powerpoint/2010/main" val="2883553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838200" y="597992"/>
            <a:ext cx="10515600" cy="994835"/>
          </a:xfrm>
        </p:spPr>
        <p:txBody>
          <a:bodyPr/>
          <a:lstStyle/>
          <a:p>
            <a:r>
              <a:rPr lang="en-ZA" dirty="0"/>
              <a:t>EMERGENCY &amp; COMMUNITY CENTER</a:t>
            </a:r>
            <a:endParaRPr lang="en-US" dirty="0"/>
          </a:p>
        </p:txBody>
      </p:sp>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697598" y="2255539"/>
            <a:ext cx="4943028" cy="491509"/>
          </a:xfrm>
        </p:spPr>
        <p:txBody>
          <a:bodyPr/>
          <a:lstStyle/>
          <a:p>
            <a:r>
              <a:rPr lang="en-ZA" dirty="0"/>
              <a:t>CLIMATE CONNECTIONS</a:t>
            </a:r>
            <a:endParaRPr lang="en-US" dirty="0"/>
          </a:p>
        </p:txBody>
      </p:sp>
      <p:sp>
        <p:nvSpPr>
          <p:cNvPr id="63" name="Text Placeholder 62">
            <a:extLst>
              <a:ext uri="{FF2B5EF4-FFF2-40B4-BE49-F238E27FC236}">
                <a16:creationId xmlns:a16="http://schemas.microsoft.com/office/drawing/2014/main" id="{8D138E80-5256-446A-AE30-0A9CBCEC97CC}"/>
              </a:ext>
            </a:extLst>
          </p:cNvPr>
          <p:cNvSpPr>
            <a:spLocks noGrp="1"/>
          </p:cNvSpPr>
          <p:nvPr>
            <p:ph type="body" sz="quarter" idx="17"/>
          </p:nvPr>
        </p:nvSpPr>
        <p:spPr>
          <a:xfrm>
            <a:off x="370655" y="3799520"/>
            <a:ext cx="3210746" cy="1290599"/>
          </a:xfrm>
        </p:spPr>
        <p:txBody>
          <a:bodyPr/>
          <a:lstStyle/>
          <a:p>
            <a:pPr marL="342900" indent="-342900" algn="l">
              <a:buAutoNum type="arabicPeriod"/>
            </a:pPr>
            <a:r>
              <a:rPr lang="en-US" sz="1400" dirty="0"/>
              <a:t>Individual Preparedness Initiatives </a:t>
            </a:r>
          </a:p>
          <a:p>
            <a:pPr marL="342900" indent="-342900" algn="l">
              <a:buAutoNum type="arabicPeriod"/>
            </a:pPr>
            <a:r>
              <a:rPr lang="en-US" sz="1400" dirty="0"/>
              <a:t>Resilience Workshops and Table Top Exercises </a:t>
            </a:r>
          </a:p>
          <a:p>
            <a:pPr marL="342900" indent="-342900" algn="l">
              <a:buAutoNum type="arabicPeriod"/>
            </a:pPr>
            <a:r>
              <a:rPr lang="en-US" sz="1400" dirty="0"/>
              <a:t>Climate and Response Trainings </a:t>
            </a:r>
          </a:p>
          <a:p>
            <a:pPr marL="342900" indent="-342900" algn="l">
              <a:buAutoNum type="arabicPeriod"/>
            </a:pPr>
            <a:r>
              <a:rPr lang="en-US" sz="1400" dirty="0"/>
              <a:t>Asset and Shortcomings Mapping and Needs Assessments </a:t>
            </a:r>
          </a:p>
          <a:p>
            <a:pPr marL="342900" indent="-342900" algn="l">
              <a:buAutoNum type="arabicPeriod"/>
            </a:pPr>
            <a:r>
              <a:rPr lang="en-US" sz="1400" dirty="0"/>
              <a:t>Communications and Outreach</a:t>
            </a:r>
            <a:endParaRPr lang="en-ZA" sz="1400" dirty="0"/>
          </a:p>
        </p:txBody>
      </p:sp>
      <p:sp>
        <p:nvSpPr>
          <p:cNvPr id="79" name="Text Placeholder 78">
            <a:extLst>
              <a:ext uri="{FF2B5EF4-FFF2-40B4-BE49-F238E27FC236}">
                <a16:creationId xmlns:a16="http://schemas.microsoft.com/office/drawing/2014/main" id="{3ECFAB54-2FAE-44AC-A18F-60ABE9A74175}"/>
              </a:ext>
            </a:extLst>
          </p:cNvPr>
          <p:cNvSpPr>
            <a:spLocks noGrp="1"/>
          </p:cNvSpPr>
          <p:nvPr>
            <p:ph type="body" sz="quarter" idx="22"/>
          </p:nvPr>
        </p:nvSpPr>
        <p:spPr>
          <a:xfrm>
            <a:off x="4034089" y="2255539"/>
            <a:ext cx="2351446" cy="491509"/>
          </a:xfrm>
        </p:spPr>
        <p:txBody>
          <a:bodyPr/>
          <a:lstStyle/>
          <a:p>
            <a:r>
              <a:rPr lang="en-ZA" dirty="0"/>
              <a:t>Emergency</a:t>
            </a: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2023</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27</a:t>
            </a:fld>
            <a:endParaRPr lang="en-US" dirty="0"/>
          </a:p>
        </p:txBody>
      </p:sp>
      <p:pic>
        <p:nvPicPr>
          <p:cNvPr id="13" name="Graphic 12" descr="Social network with solid fill">
            <a:extLst>
              <a:ext uri="{FF2B5EF4-FFF2-40B4-BE49-F238E27FC236}">
                <a16:creationId xmlns:a16="http://schemas.microsoft.com/office/drawing/2014/main" id="{F5D3F582-62FD-5FC3-3959-B4E3A713C7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0253" y="514234"/>
            <a:ext cx="914400" cy="914400"/>
          </a:xfrm>
          <a:prstGeom prst="rect">
            <a:avLst/>
          </a:prstGeom>
        </p:spPr>
      </p:pic>
      <p:sp>
        <p:nvSpPr>
          <p:cNvPr id="14" name="Text Placeholder 62">
            <a:extLst>
              <a:ext uri="{FF2B5EF4-FFF2-40B4-BE49-F238E27FC236}">
                <a16:creationId xmlns:a16="http://schemas.microsoft.com/office/drawing/2014/main" id="{9BB70DB3-70C6-BDE8-DD3B-FE0E20841081}"/>
              </a:ext>
            </a:extLst>
          </p:cNvPr>
          <p:cNvSpPr txBox="1">
            <a:spLocks/>
          </p:cNvSpPr>
          <p:nvPr/>
        </p:nvSpPr>
        <p:spPr>
          <a:xfrm>
            <a:off x="353662" y="2783717"/>
            <a:ext cx="3506337" cy="1388331"/>
          </a:xfrm>
          <a:prstGeom prst="rect">
            <a:avLst/>
          </a:prstGeom>
        </p:spPr>
        <p:txBody>
          <a:bodyPr anchor="t"/>
          <a:lstStyle>
            <a:lvl1pPr marL="0" indent="0" algn="ctr" defTabSz="914400" rtl="0" eaLnBrk="1" latinLnBrk="0" hangingPunct="1">
              <a:lnSpc>
                <a:spcPct val="100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ZA" sz="1400" dirty="0" err="1"/>
              <a:t>Dr.</a:t>
            </a:r>
            <a:r>
              <a:rPr lang="en-ZA" sz="1400" dirty="0"/>
              <a:t> Lucy Jones and Mary Nichols road show, disaster preparedness planning training and template materials:</a:t>
            </a:r>
          </a:p>
        </p:txBody>
      </p:sp>
      <p:sp>
        <p:nvSpPr>
          <p:cNvPr id="15" name="Text Placeholder 78">
            <a:extLst>
              <a:ext uri="{FF2B5EF4-FFF2-40B4-BE49-F238E27FC236}">
                <a16:creationId xmlns:a16="http://schemas.microsoft.com/office/drawing/2014/main" id="{999AD518-78A1-1252-6FFE-FDB4240C1CDD}"/>
              </a:ext>
            </a:extLst>
          </p:cNvPr>
          <p:cNvSpPr txBox="1">
            <a:spLocks/>
          </p:cNvSpPr>
          <p:nvPr/>
        </p:nvSpPr>
        <p:spPr>
          <a:xfrm>
            <a:off x="8243141" y="2255538"/>
            <a:ext cx="2351446" cy="491509"/>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a:t>RECOVERY</a:t>
            </a:r>
            <a:endParaRPr lang="en-US" dirty="0"/>
          </a:p>
        </p:txBody>
      </p:sp>
      <p:sp>
        <p:nvSpPr>
          <p:cNvPr id="18" name="TextBox 17">
            <a:extLst>
              <a:ext uri="{FF2B5EF4-FFF2-40B4-BE49-F238E27FC236}">
                <a16:creationId xmlns:a16="http://schemas.microsoft.com/office/drawing/2014/main" id="{8193F8F3-812D-A75B-CBB0-2C3258198D4C}"/>
              </a:ext>
            </a:extLst>
          </p:cNvPr>
          <p:cNvSpPr txBox="1"/>
          <p:nvPr/>
        </p:nvSpPr>
        <p:spPr>
          <a:xfrm>
            <a:off x="4101512" y="2783717"/>
            <a:ext cx="2538312" cy="3323987"/>
          </a:xfrm>
          <a:prstGeom prst="rect">
            <a:avLst/>
          </a:prstGeom>
          <a:noFill/>
        </p:spPr>
        <p:txBody>
          <a:bodyPr wrap="square">
            <a:spAutoFit/>
          </a:bodyPr>
          <a:lstStyle/>
          <a:p>
            <a:r>
              <a:rPr lang="en-US" sz="1400" dirty="0"/>
              <a:t>In the event of a disruption, Hubs will switch from Normal Mode into reacting and responding to the disruption and will enhance operations to better support immediate community needs. With enhanced systems and capacity, Hubs can ideally help reduce the need of emergency services and better connect residents and businesses with supplies, information and support during a disruption. </a:t>
            </a:r>
          </a:p>
        </p:txBody>
      </p:sp>
      <p:sp>
        <p:nvSpPr>
          <p:cNvPr id="23" name="TextBox 22">
            <a:extLst>
              <a:ext uri="{FF2B5EF4-FFF2-40B4-BE49-F238E27FC236}">
                <a16:creationId xmlns:a16="http://schemas.microsoft.com/office/drawing/2014/main" id="{C1DF0E50-FE2B-FE9E-D244-CAE21F1B4451}"/>
              </a:ext>
            </a:extLst>
          </p:cNvPr>
          <p:cNvSpPr txBox="1"/>
          <p:nvPr/>
        </p:nvSpPr>
        <p:spPr>
          <a:xfrm>
            <a:off x="7073714" y="2815441"/>
            <a:ext cx="4691022" cy="3108543"/>
          </a:xfrm>
          <a:prstGeom prst="rect">
            <a:avLst/>
          </a:prstGeom>
          <a:noFill/>
        </p:spPr>
        <p:txBody>
          <a:bodyPr wrap="square">
            <a:spAutoFit/>
          </a:bodyPr>
          <a:lstStyle/>
          <a:p>
            <a:r>
              <a:rPr lang="en-US" sz="1400" dirty="0"/>
              <a:t>After disruption, Hubs are ideally intended to switch into Recovery Mode. The same inequities frontline communities experience before and during a disaster tend to impact their ability to recover, let alone thrive, after a disruption. Hubs can act as centers for resource deliveries and distribution, access to support and assistance for complicated processes such as filling out relief or insurance forms, locations to access support services for trauma and can even be locations where Community Benefits Agreements are generated. Hubs can also be central locations for external partners to gather and support recovery services such as conducting needs assessments, damage assessments, interviews with residents, and collecting data.</a:t>
            </a:r>
          </a:p>
        </p:txBody>
      </p:sp>
    </p:spTree>
    <p:extLst>
      <p:ext uri="{BB962C8B-B14F-4D97-AF65-F5344CB8AC3E}">
        <p14:creationId xmlns:p14="http://schemas.microsoft.com/office/powerpoint/2010/main" val="2569432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3818165" y="524514"/>
            <a:ext cx="10515600" cy="994835"/>
          </a:xfrm>
        </p:spPr>
        <p:txBody>
          <a:bodyPr/>
          <a:lstStyle/>
          <a:p>
            <a:r>
              <a:rPr lang="en-ZA" dirty="0"/>
              <a:t>ENERGY SECURITY</a:t>
            </a: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2023</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28</a:t>
            </a:fld>
            <a:endParaRPr lang="en-US" dirty="0"/>
          </a:p>
        </p:txBody>
      </p:sp>
      <p:pic>
        <p:nvPicPr>
          <p:cNvPr id="3" name="Graphic 2" descr="Renewable Energy outline">
            <a:extLst>
              <a:ext uri="{FF2B5EF4-FFF2-40B4-BE49-F238E27FC236}">
                <a16:creationId xmlns:a16="http://schemas.microsoft.com/office/drawing/2014/main" id="{CC287714-756F-D7D1-47DB-84969DA1D0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6054" y="501847"/>
            <a:ext cx="914400" cy="914400"/>
          </a:xfrm>
          <a:prstGeom prst="rect">
            <a:avLst/>
          </a:prstGeom>
        </p:spPr>
      </p:pic>
      <p:pic>
        <p:nvPicPr>
          <p:cNvPr id="20" name="Picture 19">
            <a:extLst>
              <a:ext uri="{FF2B5EF4-FFF2-40B4-BE49-F238E27FC236}">
                <a16:creationId xmlns:a16="http://schemas.microsoft.com/office/drawing/2014/main" id="{08235F43-6B5C-5D89-7399-C3CDD471A487}"/>
              </a:ext>
            </a:extLst>
          </p:cNvPr>
          <p:cNvPicPr>
            <a:picLocks noChangeAspect="1"/>
          </p:cNvPicPr>
          <p:nvPr/>
        </p:nvPicPr>
        <p:blipFill>
          <a:blip r:embed="rId4"/>
          <a:stretch>
            <a:fillRect/>
          </a:stretch>
        </p:blipFill>
        <p:spPr>
          <a:xfrm>
            <a:off x="6159305" y="2169507"/>
            <a:ext cx="6096000" cy="3895492"/>
          </a:xfrm>
          <a:prstGeom prst="rect">
            <a:avLst/>
          </a:prstGeom>
        </p:spPr>
      </p:pic>
      <p:pic>
        <p:nvPicPr>
          <p:cNvPr id="23" name="Picture 22">
            <a:extLst>
              <a:ext uri="{FF2B5EF4-FFF2-40B4-BE49-F238E27FC236}">
                <a16:creationId xmlns:a16="http://schemas.microsoft.com/office/drawing/2014/main" id="{8C738720-A4D1-DD31-5877-14E798DAD414}"/>
              </a:ext>
            </a:extLst>
          </p:cNvPr>
          <p:cNvPicPr>
            <a:picLocks noChangeAspect="1"/>
          </p:cNvPicPr>
          <p:nvPr/>
        </p:nvPicPr>
        <p:blipFill>
          <a:blip r:embed="rId5"/>
          <a:stretch>
            <a:fillRect/>
          </a:stretch>
        </p:blipFill>
        <p:spPr>
          <a:xfrm>
            <a:off x="187570" y="136525"/>
            <a:ext cx="5743575" cy="6036563"/>
          </a:xfrm>
          <a:prstGeom prst="rect">
            <a:avLst/>
          </a:prstGeom>
        </p:spPr>
      </p:pic>
      <p:sp>
        <p:nvSpPr>
          <p:cNvPr id="24" name="Rectangle 23">
            <a:extLst>
              <a:ext uri="{FF2B5EF4-FFF2-40B4-BE49-F238E27FC236}">
                <a16:creationId xmlns:a16="http://schemas.microsoft.com/office/drawing/2014/main" id="{14F2CE50-9334-D936-9E4D-A67EDC13C307}"/>
              </a:ext>
            </a:extLst>
          </p:cNvPr>
          <p:cNvSpPr/>
          <p:nvPr/>
        </p:nvSpPr>
        <p:spPr>
          <a:xfrm>
            <a:off x="14598" y="5999571"/>
            <a:ext cx="256553" cy="130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104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838200" y="597992"/>
            <a:ext cx="10515600" cy="994835"/>
          </a:xfrm>
        </p:spPr>
        <p:txBody>
          <a:bodyPr/>
          <a:lstStyle/>
          <a:p>
            <a:r>
              <a:rPr lang="en-ZA" dirty="0"/>
              <a:t>SOCIAL HOUSING</a:t>
            </a: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2023</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29</a:t>
            </a:fld>
            <a:endParaRPr lang="en-US" dirty="0"/>
          </a:p>
        </p:txBody>
      </p:sp>
      <p:pic>
        <p:nvPicPr>
          <p:cNvPr id="17" name="Graphic 16" descr="Home with solid fill">
            <a:extLst>
              <a:ext uri="{FF2B5EF4-FFF2-40B4-BE49-F238E27FC236}">
                <a16:creationId xmlns:a16="http://schemas.microsoft.com/office/drawing/2014/main" id="{55FB957A-8DC9-FB18-B21A-EDD771DBB5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99776" y="537537"/>
            <a:ext cx="914400" cy="914400"/>
          </a:xfrm>
          <a:prstGeom prst="rect">
            <a:avLst/>
          </a:prstGeom>
        </p:spPr>
      </p:pic>
      <p:sp>
        <p:nvSpPr>
          <p:cNvPr id="16" name="TextBox 15">
            <a:extLst>
              <a:ext uri="{FF2B5EF4-FFF2-40B4-BE49-F238E27FC236}">
                <a16:creationId xmlns:a16="http://schemas.microsoft.com/office/drawing/2014/main" id="{08F62251-7118-D673-02BD-35FA2CD56D69}"/>
              </a:ext>
            </a:extLst>
          </p:cNvPr>
          <p:cNvSpPr txBox="1"/>
          <p:nvPr/>
        </p:nvSpPr>
        <p:spPr>
          <a:xfrm>
            <a:off x="9391990" y="6012027"/>
            <a:ext cx="6096680" cy="215444"/>
          </a:xfrm>
          <a:prstGeom prst="rect">
            <a:avLst/>
          </a:prstGeom>
          <a:noFill/>
        </p:spPr>
        <p:txBody>
          <a:bodyPr wrap="square">
            <a:spAutoFit/>
          </a:bodyPr>
          <a:lstStyle/>
          <a:p>
            <a:r>
              <a:rPr lang="en-US" sz="800" dirty="0">
                <a:hlinkClick r:id="rId4"/>
              </a:rPr>
              <a:t>237. God's green home is net-zero - Green Energy Futures</a:t>
            </a:r>
            <a:endParaRPr lang="en-US" sz="800" dirty="0"/>
          </a:p>
        </p:txBody>
      </p:sp>
      <p:sp>
        <p:nvSpPr>
          <p:cNvPr id="19" name="TextBox 18">
            <a:extLst>
              <a:ext uri="{FF2B5EF4-FFF2-40B4-BE49-F238E27FC236}">
                <a16:creationId xmlns:a16="http://schemas.microsoft.com/office/drawing/2014/main" id="{6BD4F0B8-A53E-49FF-0F93-7EEB9CD5D56A}"/>
              </a:ext>
            </a:extLst>
          </p:cNvPr>
          <p:cNvSpPr txBox="1"/>
          <p:nvPr/>
        </p:nvSpPr>
        <p:spPr>
          <a:xfrm>
            <a:off x="2704420" y="2350345"/>
            <a:ext cx="7743824" cy="369332"/>
          </a:xfrm>
          <a:prstGeom prst="rect">
            <a:avLst/>
          </a:prstGeom>
          <a:noFill/>
        </p:spPr>
        <p:txBody>
          <a:bodyPr wrap="square">
            <a:spAutoFit/>
          </a:bodyPr>
          <a:lstStyle/>
          <a:p>
            <a:pPr algn="l"/>
            <a:r>
              <a:rPr lang="en-US" b="0" i="0" dirty="0">
                <a:solidFill>
                  <a:srgbClr val="303030"/>
                </a:solidFill>
                <a:effectLst/>
                <a:latin typeface="Lucida Grande"/>
              </a:rPr>
              <a:t>First net-zero church and social housing project in Canada</a:t>
            </a:r>
          </a:p>
        </p:txBody>
      </p:sp>
      <p:sp>
        <p:nvSpPr>
          <p:cNvPr id="22" name="TextBox 21">
            <a:extLst>
              <a:ext uri="{FF2B5EF4-FFF2-40B4-BE49-F238E27FC236}">
                <a16:creationId xmlns:a16="http://schemas.microsoft.com/office/drawing/2014/main" id="{BE736A38-2370-50D1-806A-3026F4E74088}"/>
              </a:ext>
            </a:extLst>
          </p:cNvPr>
          <p:cNvSpPr txBox="1"/>
          <p:nvPr/>
        </p:nvSpPr>
        <p:spPr>
          <a:xfrm>
            <a:off x="513663" y="2998842"/>
            <a:ext cx="5323801" cy="3108543"/>
          </a:xfrm>
          <a:prstGeom prst="rect">
            <a:avLst/>
          </a:prstGeom>
          <a:noFill/>
        </p:spPr>
        <p:txBody>
          <a:bodyPr wrap="square">
            <a:spAutoFit/>
          </a:bodyPr>
          <a:lstStyle/>
          <a:p>
            <a:r>
              <a:rPr lang="en-US" sz="1400" b="0" i="0" dirty="0">
                <a:solidFill>
                  <a:srgbClr val="303030"/>
                </a:solidFill>
                <a:effectLst/>
              </a:rPr>
              <a:t>A few years back, then-minister of </a:t>
            </a:r>
            <a:r>
              <a:rPr lang="en-US" sz="1400" b="0" i="0" u="none" strike="noStrike" dirty="0">
                <a:solidFill>
                  <a:srgbClr val="517BA1"/>
                </a:solidFill>
                <a:effectLst/>
                <a:hlinkClick r:id="rId5"/>
              </a:rPr>
              <a:t>Westmount Presbyterian Church</a:t>
            </a:r>
            <a:r>
              <a:rPr lang="en-US" sz="1400" b="0" i="0" dirty="0">
                <a:solidFill>
                  <a:srgbClr val="303030"/>
                </a:solidFill>
                <a:effectLst/>
              </a:rPr>
              <a:t> Reverend Annabelle Wallace and her congregation gathered together to decide what to do about their 1950s-era cinder block church. With its poor insulation, seven furnaces, unsustainable heating bills and the ever-increasing list of repairs the first step was to take stock of their core values.</a:t>
            </a:r>
          </a:p>
          <a:p>
            <a:endParaRPr lang="en-US" sz="1400" dirty="0">
              <a:solidFill>
                <a:srgbClr val="303030"/>
              </a:solidFill>
            </a:endParaRPr>
          </a:p>
          <a:p>
            <a:r>
              <a:rPr lang="en-US" sz="1400" b="0" i="0" dirty="0">
                <a:solidFill>
                  <a:srgbClr val="303030"/>
                </a:solidFill>
                <a:effectLst/>
              </a:rPr>
              <a:t>The congregation couldn’t afford to fix their church, let alone pay the utilities in their big old inefficient church.  Reverend Wallace and her congregation embarked on an incredible journey. First, they took stock of their assets. Then they devised a plan to address everything they care about: their church, the environment, homes for refugees and the diversification and revitalization of their community.</a:t>
            </a:r>
            <a:endParaRPr lang="en-US" sz="1400" dirty="0"/>
          </a:p>
        </p:txBody>
      </p:sp>
      <p:sp>
        <p:nvSpPr>
          <p:cNvPr id="23" name="TextBox 22">
            <a:extLst>
              <a:ext uri="{FF2B5EF4-FFF2-40B4-BE49-F238E27FC236}">
                <a16:creationId xmlns:a16="http://schemas.microsoft.com/office/drawing/2014/main" id="{C473E3E2-EA37-6C56-898F-E62CE71C8CCC}"/>
              </a:ext>
            </a:extLst>
          </p:cNvPr>
          <p:cNvSpPr txBox="1"/>
          <p:nvPr/>
        </p:nvSpPr>
        <p:spPr>
          <a:xfrm>
            <a:off x="5977617" y="2934261"/>
            <a:ext cx="5815019" cy="3077766"/>
          </a:xfrm>
          <a:prstGeom prst="rect">
            <a:avLst/>
          </a:prstGeom>
          <a:noFill/>
        </p:spPr>
        <p:txBody>
          <a:bodyPr wrap="square">
            <a:spAutoFit/>
          </a:bodyPr>
          <a:lstStyle/>
          <a:p>
            <a:pPr algn="l"/>
            <a:r>
              <a:rPr lang="en-US" sz="1400" b="0" i="0" dirty="0">
                <a:solidFill>
                  <a:srgbClr val="303030"/>
                </a:solidFill>
                <a:effectLst/>
              </a:rPr>
              <a:t>Cash-poor and land-rich the church cut a deal with the </a:t>
            </a:r>
            <a:r>
              <a:rPr lang="en-US" sz="1400" b="0" i="0" dirty="0" err="1">
                <a:solidFill>
                  <a:srgbClr val="303030"/>
                </a:solidFill>
                <a:effectLst/>
              </a:rPr>
              <a:t>the</a:t>
            </a:r>
            <a:r>
              <a:rPr lang="en-US" sz="1400" b="0" i="0" dirty="0">
                <a:solidFill>
                  <a:srgbClr val="303030"/>
                </a:solidFill>
                <a:effectLst/>
              </a:rPr>
              <a:t> </a:t>
            </a:r>
            <a:r>
              <a:rPr lang="en-US" sz="1400" b="0" i="0" u="none" strike="noStrike" dirty="0">
                <a:solidFill>
                  <a:srgbClr val="517BA1"/>
                </a:solidFill>
                <a:effectLst/>
                <a:hlinkClick r:id="rId6"/>
              </a:rPr>
              <a:t>Right at Home Housing Society</a:t>
            </a:r>
            <a:r>
              <a:rPr lang="en-US" sz="1400" b="0" i="0" dirty="0">
                <a:solidFill>
                  <a:srgbClr val="303030"/>
                </a:solidFill>
                <a:effectLst/>
              </a:rPr>
              <a:t>. In exchange for a free lease the housing society agreed to build 16 units of housing for refugees and a new church on church land.</a:t>
            </a:r>
          </a:p>
          <a:p>
            <a:endParaRPr lang="en-US" sz="1400" dirty="0"/>
          </a:p>
          <a:p>
            <a:r>
              <a:rPr lang="en-US" sz="1400" dirty="0">
                <a:solidFill>
                  <a:srgbClr val="303030"/>
                </a:solidFill>
              </a:rPr>
              <a:t>N</a:t>
            </a:r>
            <a:r>
              <a:rPr lang="en-US" sz="1400" b="0" i="0" dirty="0">
                <a:solidFill>
                  <a:srgbClr val="303030"/>
                </a:solidFill>
                <a:effectLst/>
              </a:rPr>
              <a:t>et-zero and social housing go hand-in-hand</a:t>
            </a:r>
            <a:r>
              <a:rPr lang="en-US" sz="1400" dirty="0">
                <a:solidFill>
                  <a:srgbClr val="303030"/>
                </a:solidFill>
              </a:rPr>
              <a:t>.</a:t>
            </a:r>
          </a:p>
          <a:p>
            <a:endParaRPr lang="en-US" sz="1400" dirty="0">
              <a:solidFill>
                <a:srgbClr val="303030"/>
              </a:solidFill>
            </a:endParaRPr>
          </a:p>
          <a:p>
            <a:r>
              <a:rPr lang="en-US" sz="1400" b="0" i="0" dirty="0">
                <a:solidFill>
                  <a:srgbClr val="303030"/>
                </a:solidFill>
                <a:effectLst/>
              </a:rPr>
              <a:t>Not only does the new development completely eliminate the Church’s heating issues—their utility bills are now almost nil—it also answered a desperate need for affordable housing for newcomers to Edmonton. By creating space to welcome young families to the </a:t>
            </a:r>
            <a:r>
              <a:rPr lang="en-US" sz="1400" b="0" i="0" dirty="0" err="1">
                <a:solidFill>
                  <a:srgbClr val="303030"/>
                </a:solidFill>
                <a:effectLst/>
              </a:rPr>
              <a:t>neighbourhood</a:t>
            </a:r>
            <a:r>
              <a:rPr lang="en-US" sz="1400" b="0" i="0" dirty="0">
                <a:solidFill>
                  <a:srgbClr val="303030"/>
                </a:solidFill>
                <a:effectLst/>
              </a:rPr>
              <a:t>, the church and social housing development also just happened to solve an urgent enrolment shortage at the </a:t>
            </a:r>
            <a:r>
              <a:rPr lang="en-US" sz="1400" b="0" i="0" dirty="0" err="1">
                <a:solidFill>
                  <a:srgbClr val="303030"/>
                </a:solidFill>
                <a:effectLst/>
              </a:rPr>
              <a:t>neighbouring</a:t>
            </a:r>
            <a:r>
              <a:rPr lang="en-US" sz="1400" b="0" i="0" dirty="0">
                <a:solidFill>
                  <a:srgbClr val="303030"/>
                </a:solidFill>
                <a:effectLst/>
              </a:rPr>
              <a:t> Coronation School.</a:t>
            </a:r>
            <a:br>
              <a:rPr lang="en-US" sz="1200" dirty="0"/>
            </a:br>
            <a:endParaRPr lang="en-US" sz="1200" dirty="0"/>
          </a:p>
        </p:txBody>
      </p:sp>
    </p:spTree>
    <p:extLst>
      <p:ext uri="{BB962C8B-B14F-4D97-AF65-F5344CB8AC3E}">
        <p14:creationId xmlns:p14="http://schemas.microsoft.com/office/powerpoint/2010/main" val="3939710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424887" y="341988"/>
            <a:ext cx="1844336" cy="2589964"/>
          </a:xfrm>
        </p:spPr>
        <p:txBody>
          <a:bodyPr/>
          <a:lstStyle/>
          <a:p>
            <a:r>
              <a:rPr lang="en-US" dirty="0"/>
              <a:t>OUR APPROACH</a:t>
            </a:r>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2"/>
          </p:nvPr>
        </p:nvSpPr>
        <p:spPr>
          <a:xfrm>
            <a:off x="2448129" y="363530"/>
            <a:ext cx="9661275" cy="1682433"/>
          </a:xfrm>
        </p:spPr>
        <p:txBody>
          <a:bodyPr/>
          <a:lstStyle/>
          <a:p>
            <a:r>
              <a:rPr lang="en-US" sz="1400" dirty="0"/>
              <a:t>The St. James Climate Action Committee met and divided work into the following workstreams:</a:t>
            </a:r>
          </a:p>
        </p:txBody>
      </p:sp>
      <p:pic>
        <p:nvPicPr>
          <p:cNvPr id="15" name="Picture Placeholder 14" descr="Close up of a plants">
            <a:extLst>
              <a:ext uri="{FF2B5EF4-FFF2-40B4-BE49-F238E27FC236}">
                <a16:creationId xmlns:a16="http://schemas.microsoft.com/office/drawing/2014/main" id="{8A312F11-75CA-44C5-8937-46152AD5520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3276463"/>
            <a:ext cx="12192000" cy="3623481"/>
          </a:xfrm>
        </p:spPr>
      </p:pic>
      <p:sp>
        <p:nvSpPr>
          <p:cNvPr id="57" name="Date Placeholder 56">
            <a:extLst>
              <a:ext uri="{FF2B5EF4-FFF2-40B4-BE49-F238E27FC236}">
                <a16:creationId xmlns:a16="http://schemas.microsoft.com/office/drawing/2014/main" id="{653BB8CA-23AF-4226-9FB3-FA1964EBA661}"/>
              </a:ext>
            </a:extLst>
          </p:cNvPr>
          <p:cNvSpPr>
            <a:spLocks noGrp="1"/>
          </p:cNvSpPr>
          <p:nvPr>
            <p:ph type="dt" sz="half" idx="2"/>
          </p:nvPr>
        </p:nvSpPr>
        <p:spPr>
          <a:xfrm>
            <a:off x="838200" y="6356350"/>
            <a:ext cx="2743200" cy="365125"/>
          </a:xfrm>
        </p:spPr>
        <p:txBody>
          <a:bodyPr/>
          <a:lstStyle/>
          <a:p>
            <a:r>
              <a:rPr lang="en-US" dirty="0"/>
              <a:t>2023</a:t>
            </a:r>
          </a:p>
        </p:txBody>
      </p:sp>
      <p:sp>
        <p:nvSpPr>
          <p:cNvPr id="58" name="Footer Placeholder 57">
            <a:extLst>
              <a:ext uri="{FF2B5EF4-FFF2-40B4-BE49-F238E27FC236}">
                <a16:creationId xmlns:a16="http://schemas.microsoft.com/office/drawing/2014/main" id="{4DDD181B-D1CF-4E5A-B354-DE584F3F2B23}"/>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59" name="Slide Number Placeholder 58">
            <a:extLst>
              <a:ext uri="{FF2B5EF4-FFF2-40B4-BE49-F238E27FC236}">
                <a16:creationId xmlns:a16="http://schemas.microsoft.com/office/drawing/2014/main" id="{185AB600-E5B8-4AFD-A7DA-37E5D3AFF5F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a:t>
            </a:fld>
            <a:endParaRPr lang="en-US" dirty="0"/>
          </a:p>
        </p:txBody>
      </p:sp>
      <p:sp>
        <p:nvSpPr>
          <p:cNvPr id="13" name="Rectangle 2">
            <a:extLst>
              <a:ext uri="{FF2B5EF4-FFF2-40B4-BE49-F238E27FC236}">
                <a16:creationId xmlns:a16="http://schemas.microsoft.com/office/drawing/2014/main" id="{D9CFE075-24A2-F74B-3935-437645019229}"/>
              </a:ext>
            </a:extLst>
          </p:cNvPr>
          <p:cNvSpPr>
            <a:spLocks noChangeArrowheads="1"/>
          </p:cNvSpPr>
          <p:nvPr/>
        </p:nvSpPr>
        <p:spPr bwMode="auto">
          <a:xfrm>
            <a:off x="5187950" y="372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itle 2">
            <a:extLst>
              <a:ext uri="{FF2B5EF4-FFF2-40B4-BE49-F238E27FC236}">
                <a16:creationId xmlns:a16="http://schemas.microsoft.com/office/drawing/2014/main" id="{7357A077-6C2D-261A-43BD-EC93E9F5B633}"/>
              </a:ext>
            </a:extLst>
          </p:cNvPr>
          <p:cNvSpPr txBox="1">
            <a:spLocks/>
          </p:cNvSpPr>
          <p:nvPr/>
        </p:nvSpPr>
        <p:spPr>
          <a:xfrm>
            <a:off x="2515875" y="1140875"/>
            <a:ext cx="1432030" cy="679531"/>
          </a:xfrm>
          <a:prstGeom prst="rect">
            <a:avLst/>
          </a:prstGeom>
          <a:ln w="28575">
            <a:solidFill>
              <a:schemeClr val="accent2"/>
            </a:solidFill>
          </a:ln>
        </p:spPr>
        <p:txBody>
          <a:bodyPr anchor="ctr"/>
          <a:lstStyle>
            <a:lvl1pPr algn="ctr" defTabSz="914400" rtl="0" eaLnBrk="1" latinLnBrk="0" hangingPunct="1">
              <a:lnSpc>
                <a:spcPct val="100000"/>
              </a:lnSpc>
              <a:spcBef>
                <a:spcPct val="0"/>
              </a:spcBef>
              <a:buNone/>
              <a:defRPr sz="2400" kern="1200" cap="all" spc="100" baseline="0">
                <a:solidFill>
                  <a:schemeClr val="accent2"/>
                </a:solidFill>
                <a:latin typeface="+mj-lt"/>
                <a:ea typeface="+mj-ea"/>
                <a:cs typeface="+mj-cs"/>
              </a:defRPr>
            </a:lvl1pPr>
          </a:lstStyle>
          <a:p>
            <a:r>
              <a:rPr lang="en-US" sz="1600" dirty="0"/>
              <a:t>QUICK WINS</a:t>
            </a:r>
          </a:p>
        </p:txBody>
      </p:sp>
      <p:sp>
        <p:nvSpPr>
          <p:cNvPr id="5" name="Title 2">
            <a:extLst>
              <a:ext uri="{FF2B5EF4-FFF2-40B4-BE49-F238E27FC236}">
                <a16:creationId xmlns:a16="http://schemas.microsoft.com/office/drawing/2014/main" id="{6D8D8F91-DAF7-C57C-84C3-7FEC91F89680}"/>
              </a:ext>
            </a:extLst>
          </p:cNvPr>
          <p:cNvSpPr txBox="1">
            <a:spLocks/>
          </p:cNvSpPr>
          <p:nvPr/>
        </p:nvSpPr>
        <p:spPr>
          <a:xfrm>
            <a:off x="4089113" y="1133425"/>
            <a:ext cx="2147587" cy="679531"/>
          </a:xfrm>
          <a:prstGeom prst="rect">
            <a:avLst/>
          </a:prstGeom>
          <a:ln w="28575">
            <a:solidFill>
              <a:schemeClr val="accent2"/>
            </a:solidFill>
          </a:ln>
        </p:spPr>
        <p:txBody>
          <a:bodyPr anchor="ctr"/>
          <a:lstStyle>
            <a:lvl1pPr algn="ctr" defTabSz="914400" rtl="0" eaLnBrk="1" latinLnBrk="0" hangingPunct="1">
              <a:lnSpc>
                <a:spcPct val="100000"/>
              </a:lnSpc>
              <a:spcBef>
                <a:spcPct val="0"/>
              </a:spcBef>
              <a:buNone/>
              <a:defRPr sz="2400" kern="1200" cap="all" spc="100" baseline="0">
                <a:solidFill>
                  <a:schemeClr val="accent2"/>
                </a:solidFill>
                <a:latin typeface="+mj-lt"/>
                <a:ea typeface="+mj-ea"/>
                <a:cs typeface="+mj-cs"/>
              </a:defRPr>
            </a:lvl1pPr>
          </a:lstStyle>
          <a:p>
            <a:r>
              <a:rPr lang="en-US" sz="1600" dirty="0"/>
              <a:t>MAINTAIN MOMENTUM</a:t>
            </a:r>
          </a:p>
        </p:txBody>
      </p:sp>
      <p:sp>
        <p:nvSpPr>
          <p:cNvPr id="6" name="Title 2">
            <a:extLst>
              <a:ext uri="{FF2B5EF4-FFF2-40B4-BE49-F238E27FC236}">
                <a16:creationId xmlns:a16="http://schemas.microsoft.com/office/drawing/2014/main" id="{5C826F69-F87F-6E11-1561-B86314253D58}"/>
              </a:ext>
            </a:extLst>
          </p:cNvPr>
          <p:cNvSpPr txBox="1">
            <a:spLocks/>
          </p:cNvSpPr>
          <p:nvPr/>
        </p:nvSpPr>
        <p:spPr>
          <a:xfrm>
            <a:off x="6348031" y="1140875"/>
            <a:ext cx="1861472" cy="679531"/>
          </a:xfrm>
          <a:prstGeom prst="rect">
            <a:avLst/>
          </a:prstGeom>
          <a:ln w="28575">
            <a:solidFill>
              <a:schemeClr val="accent2"/>
            </a:solidFill>
          </a:ln>
        </p:spPr>
        <p:txBody>
          <a:bodyPr anchor="ctr"/>
          <a:lstStyle>
            <a:lvl1pPr algn="ctr" defTabSz="914400" rtl="0" eaLnBrk="1" latinLnBrk="0" hangingPunct="1">
              <a:lnSpc>
                <a:spcPct val="100000"/>
              </a:lnSpc>
              <a:spcBef>
                <a:spcPct val="0"/>
              </a:spcBef>
              <a:buNone/>
              <a:defRPr sz="2400" kern="1200" cap="all" spc="100" baseline="0">
                <a:solidFill>
                  <a:schemeClr val="accent2"/>
                </a:solidFill>
                <a:latin typeface="+mj-lt"/>
                <a:ea typeface="+mj-ea"/>
                <a:cs typeface="+mj-cs"/>
              </a:defRPr>
            </a:lvl1pPr>
          </a:lstStyle>
          <a:p>
            <a:r>
              <a:rPr lang="en-US" sz="1600" dirty="0"/>
              <a:t>STRATEGY</a:t>
            </a:r>
          </a:p>
        </p:txBody>
      </p:sp>
      <p:sp>
        <p:nvSpPr>
          <p:cNvPr id="8" name="Title 2">
            <a:extLst>
              <a:ext uri="{FF2B5EF4-FFF2-40B4-BE49-F238E27FC236}">
                <a16:creationId xmlns:a16="http://schemas.microsoft.com/office/drawing/2014/main" id="{C0917E64-F06C-DF68-EA56-629E2C518C42}"/>
              </a:ext>
            </a:extLst>
          </p:cNvPr>
          <p:cNvSpPr txBox="1">
            <a:spLocks/>
          </p:cNvSpPr>
          <p:nvPr/>
        </p:nvSpPr>
        <p:spPr>
          <a:xfrm>
            <a:off x="8320834" y="1133425"/>
            <a:ext cx="2979490" cy="679531"/>
          </a:xfrm>
          <a:prstGeom prst="rect">
            <a:avLst/>
          </a:prstGeom>
          <a:ln w="28575">
            <a:solidFill>
              <a:schemeClr val="accent2"/>
            </a:solidFill>
          </a:ln>
        </p:spPr>
        <p:txBody>
          <a:bodyPr anchor="ctr"/>
          <a:lstStyle>
            <a:lvl1pPr algn="ctr" defTabSz="914400" rtl="0" eaLnBrk="1" latinLnBrk="0" hangingPunct="1">
              <a:lnSpc>
                <a:spcPct val="100000"/>
              </a:lnSpc>
              <a:spcBef>
                <a:spcPct val="0"/>
              </a:spcBef>
              <a:buNone/>
              <a:defRPr sz="2400" kern="1200" cap="all" spc="100" baseline="0">
                <a:solidFill>
                  <a:schemeClr val="accent2"/>
                </a:solidFill>
                <a:latin typeface="+mj-lt"/>
                <a:ea typeface="+mj-ea"/>
                <a:cs typeface="+mj-cs"/>
              </a:defRPr>
            </a:lvl1pPr>
          </a:lstStyle>
          <a:p>
            <a:r>
              <a:rPr lang="en-US" sz="1600" dirty="0"/>
              <a:t>STRATEGIC PARTNERSHIPS &amp; FUNDING</a:t>
            </a:r>
          </a:p>
        </p:txBody>
      </p:sp>
      <p:sp>
        <p:nvSpPr>
          <p:cNvPr id="10" name="TextBox 9">
            <a:extLst>
              <a:ext uri="{FF2B5EF4-FFF2-40B4-BE49-F238E27FC236}">
                <a16:creationId xmlns:a16="http://schemas.microsoft.com/office/drawing/2014/main" id="{2D79AF46-783E-A9C0-721E-0A620B2097FF}"/>
              </a:ext>
            </a:extLst>
          </p:cNvPr>
          <p:cNvSpPr txBox="1"/>
          <p:nvPr/>
        </p:nvSpPr>
        <p:spPr>
          <a:xfrm>
            <a:off x="2468599" y="1956190"/>
            <a:ext cx="1681994" cy="646331"/>
          </a:xfrm>
          <a:prstGeom prst="rect">
            <a:avLst/>
          </a:prstGeom>
          <a:noFill/>
        </p:spPr>
        <p:txBody>
          <a:bodyPr wrap="square" rtlCol="0">
            <a:spAutoFit/>
          </a:bodyPr>
          <a:lstStyle/>
          <a:p>
            <a:r>
              <a:rPr lang="en-US" sz="1200" dirty="0"/>
              <a:t>Identifying local efforts that are high benefit, low effort</a:t>
            </a:r>
          </a:p>
        </p:txBody>
      </p:sp>
      <p:sp>
        <p:nvSpPr>
          <p:cNvPr id="11" name="TextBox 10">
            <a:extLst>
              <a:ext uri="{FF2B5EF4-FFF2-40B4-BE49-F238E27FC236}">
                <a16:creationId xmlns:a16="http://schemas.microsoft.com/office/drawing/2014/main" id="{F4E51829-DB31-59B4-F2AA-550F0DCB1841}"/>
              </a:ext>
            </a:extLst>
          </p:cNvPr>
          <p:cNvSpPr txBox="1"/>
          <p:nvPr/>
        </p:nvSpPr>
        <p:spPr>
          <a:xfrm>
            <a:off x="4048544" y="1948740"/>
            <a:ext cx="2416035" cy="646331"/>
          </a:xfrm>
          <a:prstGeom prst="rect">
            <a:avLst/>
          </a:prstGeom>
          <a:noFill/>
        </p:spPr>
        <p:txBody>
          <a:bodyPr wrap="square" rtlCol="0">
            <a:spAutoFit/>
          </a:bodyPr>
          <a:lstStyle/>
          <a:p>
            <a:r>
              <a:rPr lang="en-US" sz="1200" dirty="0"/>
              <a:t>Picking up where past disaster preparedness, emergency planning effort left off</a:t>
            </a:r>
          </a:p>
        </p:txBody>
      </p:sp>
      <p:sp>
        <p:nvSpPr>
          <p:cNvPr id="12" name="TextBox 11">
            <a:extLst>
              <a:ext uri="{FF2B5EF4-FFF2-40B4-BE49-F238E27FC236}">
                <a16:creationId xmlns:a16="http://schemas.microsoft.com/office/drawing/2014/main" id="{6CDEE2B6-9238-284B-C173-385946AA203F}"/>
              </a:ext>
            </a:extLst>
          </p:cNvPr>
          <p:cNvSpPr txBox="1"/>
          <p:nvPr/>
        </p:nvSpPr>
        <p:spPr>
          <a:xfrm>
            <a:off x="8288509" y="1877086"/>
            <a:ext cx="3280839" cy="830997"/>
          </a:xfrm>
          <a:prstGeom prst="rect">
            <a:avLst/>
          </a:prstGeom>
          <a:noFill/>
        </p:spPr>
        <p:txBody>
          <a:bodyPr wrap="square" rtlCol="0">
            <a:spAutoFit/>
          </a:bodyPr>
          <a:lstStyle/>
          <a:p>
            <a:r>
              <a:rPr lang="en-US" sz="1200" dirty="0"/>
              <a:t>Shape funding sources through feedback, uncover federal and local grants and resources, and form strategic partnership to leverage utility and other funding mechanisms</a:t>
            </a:r>
          </a:p>
        </p:txBody>
      </p:sp>
      <p:sp>
        <p:nvSpPr>
          <p:cNvPr id="14" name="TextBox 13">
            <a:extLst>
              <a:ext uri="{FF2B5EF4-FFF2-40B4-BE49-F238E27FC236}">
                <a16:creationId xmlns:a16="http://schemas.microsoft.com/office/drawing/2014/main" id="{1A3835A8-B843-957C-17C6-D022C6D251CD}"/>
              </a:ext>
            </a:extLst>
          </p:cNvPr>
          <p:cNvSpPr txBox="1"/>
          <p:nvPr/>
        </p:nvSpPr>
        <p:spPr>
          <a:xfrm>
            <a:off x="6348030" y="1933733"/>
            <a:ext cx="1916499" cy="646331"/>
          </a:xfrm>
          <a:prstGeom prst="rect">
            <a:avLst/>
          </a:prstGeom>
          <a:noFill/>
        </p:spPr>
        <p:txBody>
          <a:bodyPr wrap="square" rtlCol="0">
            <a:spAutoFit/>
          </a:bodyPr>
          <a:lstStyle/>
          <a:p>
            <a:r>
              <a:rPr lang="en-US" sz="1200" dirty="0"/>
              <a:t>Start developing a longer-term carbon reduction strategy &amp; plan</a:t>
            </a:r>
          </a:p>
        </p:txBody>
      </p:sp>
    </p:spTree>
    <p:extLst>
      <p:ext uri="{BB962C8B-B14F-4D97-AF65-F5344CB8AC3E}">
        <p14:creationId xmlns:p14="http://schemas.microsoft.com/office/powerpoint/2010/main" val="207655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356959" y="320407"/>
            <a:ext cx="11748355" cy="994835"/>
          </a:xfrm>
        </p:spPr>
        <p:txBody>
          <a:bodyPr/>
          <a:lstStyle/>
          <a:p>
            <a:r>
              <a:rPr lang="en-ZA" dirty="0"/>
              <a:t>FOOD SECURITY &amp; EMPLOYMENT</a:t>
            </a: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2023</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30</a:t>
            </a:fld>
            <a:endParaRPr lang="en-US" dirty="0"/>
          </a:p>
        </p:txBody>
      </p:sp>
      <p:pic>
        <p:nvPicPr>
          <p:cNvPr id="21" name="Graphic 20" descr="Fruit bowl with solid fill">
            <a:extLst>
              <a:ext uri="{FF2B5EF4-FFF2-40B4-BE49-F238E27FC236}">
                <a16:creationId xmlns:a16="http://schemas.microsoft.com/office/drawing/2014/main" id="{409AD355-760D-6ACC-BCB0-35B30B7EEE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4446" y="263122"/>
            <a:ext cx="821867" cy="821867"/>
          </a:xfrm>
          <a:prstGeom prst="rect">
            <a:avLst/>
          </a:prstGeom>
        </p:spPr>
      </p:pic>
      <p:sp>
        <p:nvSpPr>
          <p:cNvPr id="6" name="TextBox 5">
            <a:extLst>
              <a:ext uri="{FF2B5EF4-FFF2-40B4-BE49-F238E27FC236}">
                <a16:creationId xmlns:a16="http://schemas.microsoft.com/office/drawing/2014/main" id="{7265840F-114E-5B69-C289-9C2E5E4A83A3}"/>
              </a:ext>
            </a:extLst>
          </p:cNvPr>
          <p:cNvSpPr txBox="1"/>
          <p:nvPr/>
        </p:nvSpPr>
        <p:spPr>
          <a:xfrm>
            <a:off x="-45742" y="1524258"/>
            <a:ext cx="4206107" cy="4832092"/>
          </a:xfrm>
          <a:prstGeom prst="rect">
            <a:avLst/>
          </a:prstGeom>
          <a:solidFill>
            <a:schemeClr val="bg1"/>
          </a:solidFill>
        </p:spPr>
        <p:txBody>
          <a:bodyPr wrap="square">
            <a:spAutoFit/>
          </a:bodyPr>
          <a:lstStyle/>
          <a:p>
            <a:endParaRPr lang="en-US" sz="1400" b="0" i="0" dirty="0">
              <a:solidFill>
                <a:srgbClr val="222222"/>
              </a:solidFill>
              <a:effectLst/>
            </a:endParaRPr>
          </a:p>
          <a:p>
            <a:endParaRPr lang="en-US" sz="1400" dirty="0">
              <a:solidFill>
                <a:srgbClr val="222222"/>
              </a:solidFill>
            </a:endParaRPr>
          </a:p>
          <a:p>
            <a:endParaRPr lang="en-US" sz="1400" b="0" i="0" dirty="0">
              <a:solidFill>
                <a:srgbClr val="222222"/>
              </a:solidFill>
              <a:effectLst/>
            </a:endParaRPr>
          </a:p>
          <a:p>
            <a:pPr marL="228600"/>
            <a:r>
              <a:rPr lang="en-US" sz="1400" b="0" i="0" dirty="0">
                <a:solidFill>
                  <a:srgbClr val="222222"/>
                </a:solidFill>
                <a:effectLst/>
              </a:rPr>
              <a:t>Between 30 to 40% of what landfill in the US goes to food waste. </a:t>
            </a:r>
            <a:r>
              <a:rPr lang="en-US" sz="1400" b="0" i="0" dirty="0">
                <a:solidFill>
                  <a:srgbClr val="1155CC"/>
                </a:solidFill>
                <a:effectLst/>
                <a:hlinkClick r:id="rId4"/>
              </a:rPr>
              <a:t>SB 1383</a:t>
            </a:r>
            <a:r>
              <a:rPr lang="en-US" sz="1400" b="0" i="0" dirty="0">
                <a:solidFill>
                  <a:srgbClr val="222222"/>
                </a:solidFill>
                <a:effectLst/>
              </a:rPr>
              <a:t> is a potential source of funding if we wanted to expand Food Locker operations to take on a broader role in this area. Although Food Locker is important, it was not deemed a primary ministry of the church (i.e. it was allowed to operate so long as it didn't interfere with other things). So the decision was made to continue operating under Union Station's umbrella in receiving food from Vons / Pavilion's instead of absorbing the administrative burden of operating separately (i.e. Union Station / Holy Family, </a:t>
            </a:r>
            <a:r>
              <a:rPr lang="en-US" sz="1400" b="0" i="0" dirty="0" err="1">
                <a:solidFill>
                  <a:srgbClr val="222222"/>
                </a:solidFill>
                <a:effectLst/>
              </a:rPr>
              <a:t>etc</a:t>
            </a:r>
            <a:r>
              <a:rPr lang="en-US" sz="1400" b="0" i="0" dirty="0">
                <a:solidFill>
                  <a:srgbClr val="222222"/>
                </a:solidFill>
                <a:effectLst/>
              </a:rPr>
              <a:t> have paid staff through the church as opposed to Food Locker, which is entirely volunteer). Food Locker operations are intersectional to other areas of interest to the Climate Committee (see USDA graphic below). I forward this all as "food for thought" as we center on actions. </a:t>
            </a:r>
            <a:endParaRPr lang="en-US" sz="1400" dirty="0"/>
          </a:p>
        </p:txBody>
      </p:sp>
      <p:sp>
        <p:nvSpPr>
          <p:cNvPr id="16" name="TextBox 15">
            <a:extLst>
              <a:ext uri="{FF2B5EF4-FFF2-40B4-BE49-F238E27FC236}">
                <a16:creationId xmlns:a16="http://schemas.microsoft.com/office/drawing/2014/main" id="{91F6A458-5C0B-9BDE-079A-64BF58C3CB92}"/>
              </a:ext>
            </a:extLst>
          </p:cNvPr>
          <p:cNvSpPr txBox="1"/>
          <p:nvPr/>
        </p:nvSpPr>
        <p:spPr>
          <a:xfrm>
            <a:off x="4131386" y="1524258"/>
            <a:ext cx="3036319" cy="4708981"/>
          </a:xfrm>
          <a:prstGeom prst="rect">
            <a:avLst/>
          </a:prstGeom>
          <a:solidFill>
            <a:schemeClr val="bg1"/>
          </a:solidFill>
        </p:spPr>
        <p:txBody>
          <a:bodyPr wrap="square">
            <a:spAutoFit/>
          </a:bodyPr>
          <a:lstStyle/>
          <a:p>
            <a:pPr algn="l"/>
            <a:endParaRPr lang="en-US" sz="1400" b="0" i="0" dirty="0">
              <a:solidFill>
                <a:srgbClr val="222222"/>
              </a:solidFill>
              <a:effectLst/>
            </a:endParaRPr>
          </a:p>
          <a:p>
            <a:pPr algn="l"/>
            <a:endParaRPr lang="en-US" sz="1400" dirty="0">
              <a:solidFill>
                <a:srgbClr val="222222"/>
              </a:solidFill>
            </a:endParaRPr>
          </a:p>
          <a:p>
            <a:pPr marL="114300" algn="l"/>
            <a:endParaRPr lang="en-US" sz="1400" b="0" i="0" dirty="0">
              <a:solidFill>
                <a:srgbClr val="222222"/>
              </a:solidFill>
              <a:effectLst/>
            </a:endParaRPr>
          </a:p>
          <a:p>
            <a:pPr marL="114300" algn="l"/>
            <a:r>
              <a:rPr lang="en-US" sz="1400" b="0" i="0" dirty="0">
                <a:solidFill>
                  <a:srgbClr val="222222"/>
                </a:solidFill>
                <a:effectLst/>
              </a:rPr>
              <a:t>As of now, there are a couple of ways we handle Food Locker food waste:</a:t>
            </a:r>
          </a:p>
          <a:p>
            <a:pPr marL="457200" indent="-342900" algn="l">
              <a:buFont typeface="+mj-lt"/>
              <a:buAutoNum type="arabicPeriod"/>
            </a:pPr>
            <a:r>
              <a:rPr lang="en-US" sz="1200" b="0" i="0" dirty="0">
                <a:solidFill>
                  <a:srgbClr val="222222"/>
                </a:solidFill>
                <a:effectLst/>
              </a:rPr>
              <a:t>Whatever is not distributed on the Fridays goes with one of our guests to the Dream Center (a local homeless encampment)</a:t>
            </a:r>
          </a:p>
          <a:p>
            <a:pPr marL="457200" indent="-342900" algn="l">
              <a:buFont typeface="+mj-lt"/>
              <a:buAutoNum type="arabicPeriod"/>
            </a:pPr>
            <a:r>
              <a:rPr lang="en-US" sz="1200" b="0" i="0" dirty="0">
                <a:solidFill>
                  <a:srgbClr val="222222"/>
                </a:solidFill>
                <a:effectLst/>
              </a:rPr>
              <a:t>In high season for Farmers Market / summer and times when we get a lot of overly ripe but not rotten produce, we have engaged Lions Heart Girls and the SPMS Home </a:t>
            </a:r>
            <a:r>
              <a:rPr lang="en-US" sz="1200" b="0" i="0" dirty="0" err="1">
                <a:solidFill>
                  <a:srgbClr val="222222"/>
                </a:solidFill>
                <a:effectLst/>
              </a:rPr>
              <a:t>Ec</a:t>
            </a:r>
            <a:r>
              <a:rPr lang="en-US" sz="1200" b="0" i="0" dirty="0">
                <a:solidFill>
                  <a:srgbClr val="222222"/>
                </a:solidFill>
                <a:effectLst/>
              </a:rPr>
              <a:t> teacher to can items and produce pasta sauces and jams. We operate under the Good Samaritan's agreement so technically we can distribute it through the Food Locker, but the decision was made by administration not to distribute. </a:t>
            </a:r>
          </a:p>
          <a:p>
            <a:pPr marL="457200" indent="-342900" algn="l">
              <a:buFont typeface="+mj-lt"/>
              <a:buAutoNum type="arabicPeriod"/>
            </a:pPr>
            <a:r>
              <a:rPr lang="en-US" sz="1200" b="0" i="0" dirty="0">
                <a:solidFill>
                  <a:srgbClr val="222222"/>
                </a:solidFill>
                <a:effectLst/>
              </a:rPr>
              <a:t>What is too rotten to pass on ends up in the dumpster</a:t>
            </a:r>
          </a:p>
        </p:txBody>
      </p:sp>
      <p:pic>
        <p:nvPicPr>
          <p:cNvPr id="20" name="Picture 19">
            <a:extLst>
              <a:ext uri="{FF2B5EF4-FFF2-40B4-BE49-F238E27FC236}">
                <a16:creationId xmlns:a16="http://schemas.microsoft.com/office/drawing/2014/main" id="{F34B47E0-B072-149E-7C57-692F99CE924F}"/>
              </a:ext>
            </a:extLst>
          </p:cNvPr>
          <p:cNvPicPr>
            <a:picLocks noChangeAspect="1"/>
          </p:cNvPicPr>
          <p:nvPr/>
        </p:nvPicPr>
        <p:blipFill rotWithShape="1">
          <a:blip r:embed="rId5"/>
          <a:srcRect t="1849"/>
          <a:stretch/>
        </p:blipFill>
        <p:spPr>
          <a:xfrm>
            <a:off x="7167705" y="1524258"/>
            <a:ext cx="5024295" cy="4654425"/>
          </a:xfrm>
          <a:prstGeom prst="rect">
            <a:avLst/>
          </a:prstGeom>
        </p:spPr>
      </p:pic>
      <p:sp>
        <p:nvSpPr>
          <p:cNvPr id="64" name="Text Placeholder 63">
            <a:extLst>
              <a:ext uri="{FF2B5EF4-FFF2-40B4-BE49-F238E27FC236}">
                <a16:creationId xmlns:a16="http://schemas.microsoft.com/office/drawing/2014/main" id="{A1AC70BF-8941-481C-8D24-0B619A898EDE}"/>
              </a:ext>
            </a:extLst>
          </p:cNvPr>
          <p:cNvSpPr>
            <a:spLocks noGrp="1"/>
          </p:cNvSpPr>
          <p:nvPr>
            <p:ph type="body" sz="quarter" idx="18"/>
          </p:nvPr>
        </p:nvSpPr>
        <p:spPr>
          <a:xfrm>
            <a:off x="838111" y="1580929"/>
            <a:ext cx="2351446" cy="491509"/>
          </a:xfrm>
        </p:spPr>
        <p:txBody>
          <a:bodyPr/>
          <a:lstStyle/>
          <a:p>
            <a:r>
              <a:rPr lang="en-ZA" dirty="0"/>
              <a:t>SB 1383</a:t>
            </a:r>
            <a:endParaRPr lang="en-US" dirty="0"/>
          </a:p>
        </p:txBody>
      </p:sp>
    </p:spTree>
    <p:extLst>
      <p:ext uri="{BB962C8B-B14F-4D97-AF65-F5344CB8AC3E}">
        <p14:creationId xmlns:p14="http://schemas.microsoft.com/office/powerpoint/2010/main" val="2212441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sz="4800" dirty="0"/>
              <a:t>FUNDING</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30"/>
            <a:ext cx="12192000" cy="2366818"/>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7"/>
            <a:ext cx="5674774" cy="122936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7056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F20131-2E66-4147-85FF-C0F1FCA97231}"/>
              </a:ext>
            </a:extLst>
          </p:cNvPr>
          <p:cNvSpPr>
            <a:spLocks noGrp="1"/>
          </p:cNvSpPr>
          <p:nvPr>
            <p:ph type="title"/>
          </p:nvPr>
        </p:nvSpPr>
        <p:spPr>
          <a:xfrm>
            <a:off x="5122734" y="244379"/>
            <a:ext cx="6519538" cy="640698"/>
          </a:xfrm>
        </p:spPr>
        <p:txBody>
          <a:bodyPr/>
          <a:lstStyle/>
          <a:p>
            <a:r>
              <a:rPr lang="en-US" dirty="0"/>
              <a:t>GRANT FUNDING</a:t>
            </a:r>
          </a:p>
        </p:txBody>
      </p:sp>
      <p:pic>
        <p:nvPicPr>
          <p:cNvPr id="27" name="Picture Placeholder 26" descr="Arial view of an avenue of tree and pastures on either side">
            <a:extLst>
              <a:ext uri="{FF2B5EF4-FFF2-40B4-BE49-F238E27FC236}">
                <a16:creationId xmlns:a16="http://schemas.microsoft.com/office/drawing/2014/main" id="{290FBD7A-BEB6-4C4C-B057-7A00B6FBB7D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1" y="0"/>
            <a:ext cx="4495801" cy="6858000"/>
          </a:xfrm>
        </p:spPr>
      </p:pic>
      <p:sp>
        <p:nvSpPr>
          <p:cNvPr id="10" name="Text Placeholder 9">
            <a:extLst>
              <a:ext uri="{FF2B5EF4-FFF2-40B4-BE49-F238E27FC236}">
                <a16:creationId xmlns:a16="http://schemas.microsoft.com/office/drawing/2014/main" id="{00E7F2B6-10A7-477E-B377-78173351CB9B}"/>
              </a:ext>
            </a:extLst>
          </p:cNvPr>
          <p:cNvSpPr>
            <a:spLocks noGrp="1"/>
          </p:cNvSpPr>
          <p:nvPr>
            <p:ph type="body" sz="quarter" idx="16"/>
          </p:nvPr>
        </p:nvSpPr>
        <p:spPr>
          <a:xfrm>
            <a:off x="5024359" y="1527802"/>
            <a:ext cx="3126583" cy="426393"/>
          </a:xfrm>
        </p:spPr>
        <p:txBody>
          <a:bodyPr/>
          <a:lstStyle/>
          <a:p>
            <a:r>
              <a:rPr lang="en-US" dirty="0"/>
              <a:t>EPA Environmental and climate justice block grant program</a:t>
            </a:r>
          </a:p>
        </p:txBody>
      </p:sp>
      <p:sp>
        <p:nvSpPr>
          <p:cNvPr id="19" name="Text Placeholder 18">
            <a:extLst>
              <a:ext uri="{FF2B5EF4-FFF2-40B4-BE49-F238E27FC236}">
                <a16:creationId xmlns:a16="http://schemas.microsoft.com/office/drawing/2014/main" id="{59BCB765-3776-41F5-B6B8-6208678A046A}"/>
              </a:ext>
            </a:extLst>
          </p:cNvPr>
          <p:cNvSpPr>
            <a:spLocks noGrp="1"/>
          </p:cNvSpPr>
          <p:nvPr>
            <p:ph type="body" sz="quarter" idx="12"/>
          </p:nvPr>
        </p:nvSpPr>
        <p:spPr>
          <a:xfrm>
            <a:off x="5024359" y="1907305"/>
            <a:ext cx="3126583" cy="1306527"/>
          </a:xfrm>
        </p:spPr>
        <p:txBody>
          <a:bodyPr/>
          <a:lstStyle/>
          <a:p>
            <a:r>
              <a:rPr lang="en-US" dirty="0"/>
              <a:t>EPA is seeking public input to shape the program. Position the church as a resiliency hub in climate action landscape</a:t>
            </a:r>
          </a:p>
        </p:txBody>
      </p:sp>
      <p:sp>
        <p:nvSpPr>
          <p:cNvPr id="23" name="Text Placeholder 22">
            <a:extLst>
              <a:ext uri="{FF2B5EF4-FFF2-40B4-BE49-F238E27FC236}">
                <a16:creationId xmlns:a16="http://schemas.microsoft.com/office/drawing/2014/main" id="{D2EE4141-AD91-4E47-B788-C5EA3ACC61A0}"/>
              </a:ext>
            </a:extLst>
          </p:cNvPr>
          <p:cNvSpPr>
            <a:spLocks noGrp="1"/>
          </p:cNvSpPr>
          <p:nvPr>
            <p:ph type="body" sz="quarter" idx="17"/>
          </p:nvPr>
        </p:nvSpPr>
        <p:spPr>
          <a:xfrm>
            <a:off x="8465754" y="1256555"/>
            <a:ext cx="3281556" cy="426393"/>
          </a:xfrm>
        </p:spPr>
        <p:txBody>
          <a:bodyPr/>
          <a:lstStyle/>
          <a:p>
            <a:r>
              <a:rPr lang="en-US" dirty="0"/>
              <a:t>UTILITY PARTNERSHIPS &amp; FUNDING</a:t>
            </a:r>
          </a:p>
        </p:txBody>
      </p:sp>
      <p:sp>
        <p:nvSpPr>
          <p:cNvPr id="33" name="Text Placeholder 32">
            <a:extLst>
              <a:ext uri="{FF2B5EF4-FFF2-40B4-BE49-F238E27FC236}">
                <a16:creationId xmlns:a16="http://schemas.microsoft.com/office/drawing/2014/main" id="{1ACF41D3-2AFC-49DB-9DF0-E2ECA29FB165}"/>
              </a:ext>
            </a:extLst>
          </p:cNvPr>
          <p:cNvSpPr>
            <a:spLocks noGrp="1"/>
          </p:cNvSpPr>
          <p:nvPr>
            <p:ph type="body" sz="quarter" idx="13"/>
          </p:nvPr>
        </p:nvSpPr>
        <p:spPr>
          <a:xfrm>
            <a:off x="8526986" y="1862401"/>
            <a:ext cx="3281556" cy="1306527"/>
          </a:xfrm>
        </p:spPr>
        <p:txBody>
          <a:bodyPr/>
          <a:lstStyle/>
          <a:p>
            <a:r>
              <a:rPr lang="en-US" dirty="0"/>
              <a:t>As utilities migrate their energy mix to renewables, the church could be a strategic partner in emergency preparedness, disaster recovery and energy resiliency</a:t>
            </a:r>
          </a:p>
          <a:p>
            <a:endParaRPr lang="en-US" dirty="0"/>
          </a:p>
          <a:p>
            <a:r>
              <a:rPr lang="en-US" dirty="0"/>
              <a:t>The church and utilities have a shared responsibility to advance energy equity and restorative justice in climate action</a:t>
            </a:r>
          </a:p>
        </p:txBody>
      </p:sp>
      <p:sp>
        <p:nvSpPr>
          <p:cNvPr id="24" name="Text Placeholder 23">
            <a:extLst>
              <a:ext uri="{FF2B5EF4-FFF2-40B4-BE49-F238E27FC236}">
                <a16:creationId xmlns:a16="http://schemas.microsoft.com/office/drawing/2014/main" id="{106F3974-4943-47E8-A433-5C64B36E9463}"/>
              </a:ext>
            </a:extLst>
          </p:cNvPr>
          <p:cNvSpPr>
            <a:spLocks noGrp="1"/>
          </p:cNvSpPr>
          <p:nvPr>
            <p:ph type="body" sz="quarter" idx="18"/>
          </p:nvPr>
        </p:nvSpPr>
        <p:spPr>
          <a:xfrm>
            <a:off x="5024359" y="3662545"/>
            <a:ext cx="3126583" cy="428891"/>
          </a:xfrm>
        </p:spPr>
        <p:txBody>
          <a:bodyPr/>
          <a:lstStyle/>
          <a:p>
            <a:r>
              <a:rPr lang="en-US" dirty="0"/>
              <a:t>GRANTS</a:t>
            </a:r>
          </a:p>
        </p:txBody>
      </p:sp>
      <p:sp>
        <p:nvSpPr>
          <p:cNvPr id="34" name="Text Placeholder 33">
            <a:extLst>
              <a:ext uri="{FF2B5EF4-FFF2-40B4-BE49-F238E27FC236}">
                <a16:creationId xmlns:a16="http://schemas.microsoft.com/office/drawing/2014/main" id="{3643E873-8912-4B68-8719-1C569341D6FD}"/>
              </a:ext>
            </a:extLst>
          </p:cNvPr>
          <p:cNvSpPr>
            <a:spLocks noGrp="1"/>
          </p:cNvSpPr>
          <p:nvPr>
            <p:ph type="body" sz="quarter" idx="14"/>
          </p:nvPr>
        </p:nvSpPr>
        <p:spPr>
          <a:xfrm>
            <a:off x="5024359" y="4044545"/>
            <a:ext cx="3126583" cy="1258935"/>
          </a:xfrm>
        </p:spPr>
        <p:txBody>
          <a:bodyPr/>
          <a:lstStyle/>
          <a:p>
            <a:r>
              <a:rPr lang="en-US" dirty="0"/>
              <a:t>Utilities grants for energy resiliency, sustainable building, environmental and climate justice and including vulnerable communities in a clean energy future</a:t>
            </a:r>
          </a:p>
        </p:txBody>
      </p:sp>
      <p:sp>
        <p:nvSpPr>
          <p:cNvPr id="256" name="Date Placeholder 255">
            <a:extLst>
              <a:ext uri="{FF2B5EF4-FFF2-40B4-BE49-F238E27FC236}">
                <a16:creationId xmlns:a16="http://schemas.microsoft.com/office/drawing/2014/main" id="{A111CCC7-FCBE-479D-A98A-3FF0FC4C6D9D}"/>
              </a:ext>
            </a:extLst>
          </p:cNvPr>
          <p:cNvSpPr>
            <a:spLocks noGrp="1"/>
          </p:cNvSpPr>
          <p:nvPr>
            <p:ph type="dt" sz="half" idx="2"/>
          </p:nvPr>
        </p:nvSpPr>
        <p:spPr>
          <a:xfrm>
            <a:off x="838200" y="6356350"/>
            <a:ext cx="2743200" cy="365125"/>
          </a:xfrm>
        </p:spPr>
        <p:txBody>
          <a:bodyPr/>
          <a:lstStyle/>
          <a:p>
            <a:r>
              <a:rPr lang="en-US" dirty="0"/>
              <a:t>2023</a:t>
            </a:r>
          </a:p>
        </p:txBody>
      </p:sp>
      <p:sp>
        <p:nvSpPr>
          <p:cNvPr id="257" name="Footer Placeholder 256">
            <a:extLst>
              <a:ext uri="{FF2B5EF4-FFF2-40B4-BE49-F238E27FC236}">
                <a16:creationId xmlns:a16="http://schemas.microsoft.com/office/drawing/2014/main" id="{8DBC7823-0B82-44CB-B937-1DAF28C165B4}"/>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58" name="Slide Number Placeholder 257">
            <a:extLst>
              <a:ext uri="{FF2B5EF4-FFF2-40B4-BE49-F238E27FC236}">
                <a16:creationId xmlns:a16="http://schemas.microsoft.com/office/drawing/2014/main" id="{A9734560-9D8A-4BBC-A7FA-131A75654DAB}"/>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32</a:t>
            </a:fld>
            <a:endParaRPr lang="en-US" dirty="0"/>
          </a:p>
        </p:txBody>
      </p:sp>
    </p:spTree>
    <p:extLst>
      <p:ext uri="{BB962C8B-B14F-4D97-AF65-F5344CB8AC3E}">
        <p14:creationId xmlns:p14="http://schemas.microsoft.com/office/powerpoint/2010/main" val="7379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433254" y="287989"/>
            <a:ext cx="4815982" cy="994835"/>
          </a:xfrm>
        </p:spPr>
        <p:txBody>
          <a:bodyPr/>
          <a:lstStyle/>
          <a:p>
            <a:pPr algn="l"/>
            <a:r>
              <a:rPr lang="en-US" dirty="0"/>
              <a:t>EPA Environmental and climate justice block grant program</a:t>
            </a:r>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2023</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33</a:t>
            </a:fld>
            <a:endParaRPr lang="en-US" dirty="0"/>
          </a:p>
        </p:txBody>
      </p:sp>
      <p:sp>
        <p:nvSpPr>
          <p:cNvPr id="16" name="TextBox 15">
            <a:extLst>
              <a:ext uri="{FF2B5EF4-FFF2-40B4-BE49-F238E27FC236}">
                <a16:creationId xmlns:a16="http://schemas.microsoft.com/office/drawing/2014/main" id="{08F62251-7118-D673-02BD-35FA2CD56D69}"/>
              </a:ext>
            </a:extLst>
          </p:cNvPr>
          <p:cNvSpPr txBox="1"/>
          <p:nvPr/>
        </p:nvSpPr>
        <p:spPr>
          <a:xfrm>
            <a:off x="9391990" y="6012027"/>
            <a:ext cx="6096680" cy="215444"/>
          </a:xfrm>
          <a:prstGeom prst="rect">
            <a:avLst/>
          </a:prstGeom>
          <a:noFill/>
        </p:spPr>
        <p:txBody>
          <a:bodyPr wrap="square">
            <a:spAutoFit/>
          </a:bodyPr>
          <a:lstStyle/>
          <a:p>
            <a:r>
              <a:rPr lang="en-US" sz="800" dirty="0">
                <a:hlinkClick r:id="rId2"/>
              </a:rPr>
              <a:t>237. God's green home is net-zero - Green Energy Futures</a:t>
            </a:r>
            <a:endParaRPr lang="en-US" sz="800" dirty="0"/>
          </a:p>
        </p:txBody>
      </p:sp>
      <p:sp>
        <p:nvSpPr>
          <p:cNvPr id="19" name="TextBox 18">
            <a:extLst>
              <a:ext uri="{FF2B5EF4-FFF2-40B4-BE49-F238E27FC236}">
                <a16:creationId xmlns:a16="http://schemas.microsoft.com/office/drawing/2014/main" id="{6BD4F0B8-A53E-49FF-0F93-7EEB9CD5D56A}"/>
              </a:ext>
            </a:extLst>
          </p:cNvPr>
          <p:cNvSpPr txBox="1"/>
          <p:nvPr/>
        </p:nvSpPr>
        <p:spPr>
          <a:xfrm>
            <a:off x="7848601" y="287989"/>
            <a:ext cx="3698965" cy="1200329"/>
          </a:xfrm>
          <a:prstGeom prst="rect">
            <a:avLst/>
          </a:prstGeom>
          <a:noFill/>
        </p:spPr>
        <p:txBody>
          <a:bodyPr wrap="square">
            <a:spAutoFit/>
          </a:bodyPr>
          <a:lstStyle/>
          <a:p>
            <a:pPr algn="l"/>
            <a:r>
              <a:rPr lang="en-US" sz="1200" b="0" i="0" dirty="0">
                <a:solidFill>
                  <a:srgbClr val="303030"/>
                </a:solidFill>
                <a:effectLst/>
              </a:rPr>
              <a:t>RFI RESPONSE DUE: </a:t>
            </a:r>
            <a:r>
              <a:rPr lang="fi-FI" sz="1200" dirty="0"/>
              <a:t>11:59 PM ET on March 17, 2023</a:t>
            </a:r>
          </a:p>
          <a:p>
            <a:pPr algn="l"/>
            <a:r>
              <a:rPr lang="en-US" sz="1200" dirty="0"/>
              <a:t>Through this Request For Information (RFI), EPA invites the public to comment on the ECJ Program. EPA may use responses received to assist in developing ECJ Program design, structure, and guidance.</a:t>
            </a:r>
            <a:endParaRPr lang="en-US" sz="1200" b="0" i="0" dirty="0">
              <a:solidFill>
                <a:srgbClr val="303030"/>
              </a:solidFill>
              <a:effectLst/>
            </a:endParaRPr>
          </a:p>
        </p:txBody>
      </p:sp>
      <p:sp>
        <p:nvSpPr>
          <p:cNvPr id="22" name="TextBox 21">
            <a:extLst>
              <a:ext uri="{FF2B5EF4-FFF2-40B4-BE49-F238E27FC236}">
                <a16:creationId xmlns:a16="http://schemas.microsoft.com/office/drawing/2014/main" id="{BE736A38-2370-50D1-806A-3026F4E74088}"/>
              </a:ext>
            </a:extLst>
          </p:cNvPr>
          <p:cNvSpPr txBox="1"/>
          <p:nvPr/>
        </p:nvSpPr>
        <p:spPr>
          <a:xfrm>
            <a:off x="483184" y="2467619"/>
            <a:ext cx="4815982" cy="3262432"/>
          </a:xfrm>
          <a:prstGeom prst="rect">
            <a:avLst/>
          </a:prstGeom>
          <a:noFill/>
        </p:spPr>
        <p:txBody>
          <a:bodyPr wrap="square">
            <a:spAutoFit/>
          </a:bodyPr>
          <a:lstStyle/>
          <a:p>
            <a:r>
              <a:rPr lang="en-US" sz="1600" dirty="0"/>
              <a:t>Environmental and Climate Justice Block Grant Program (ECJ Program), created by the Inflation Reduction Act (IRA) under Clean Air Act (CAA) Section 138:</a:t>
            </a:r>
          </a:p>
          <a:p>
            <a:pPr marL="285750" indent="-285750">
              <a:buFont typeface="Arial" panose="020B0604020202020204" pitchFamily="34" charset="0"/>
              <a:buChar char="•"/>
            </a:pPr>
            <a:r>
              <a:rPr lang="en-US" sz="1600" dirty="0"/>
              <a:t>Provides funding for financial and technical assistance to carry out environmental and climate justice activities to benefit disadvantaged communities.</a:t>
            </a:r>
          </a:p>
          <a:p>
            <a:pPr marL="742950" lvl="1" indent="-285750">
              <a:buFont typeface="Arial" panose="020B0604020202020204" pitchFamily="34" charset="0"/>
              <a:buChar char="•"/>
            </a:pPr>
            <a:r>
              <a:rPr lang="en-US" sz="1600" dirty="0"/>
              <a:t>$2.8 billion for financial assistance</a:t>
            </a:r>
          </a:p>
          <a:p>
            <a:pPr marL="742950" lvl="1" indent="-285750">
              <a:buFont typeface="Arial" panose="020B0604020202020204" pitchFamily="34" charset="0"/>
              <a:buChar char="•"/>
            </a:pPr>
            <a:r>
              <a:rPr lang="en-US" sz="1600" dirty="0"/>
              <a:t>$200 million for technical assistance, to implement this new program at the Environmental Protection Agency (EPA)</a:t>
            </a:r>
          </a:p>
          <a:p>
            <a:endParaRPr lang="en-US" sz="1400" dirty="0"/>
          </a:p>
        </p:txBody>
      </p:sp>
      <p:sp>
        <p:nvSpPr>
          <p:cNvPr id="23" name="TextBox 22">
            <a:extLst>
              <a:ext uri="{FF2B5EF4-FFF2-40B4-BE49-F238E27FC236}">
                <a16:creationId xmlns:a16="http://schemas.microsoft.com/office/drawing/2014/main" id="{C473E3E2-EA37-6C56-898F-E62CE71C8CCC}"/>
              </a:ext>
            </a:extLst>
          </p:cNvPr>
          <p:cNvSpPr txBox="1"/>
          <p:nvPr/>
        </p:nvSpPr>
        <p:spPr>
          <a:xfrm>
            <a:off x="6096000" y="2433191"/>
            <a:ext cx="5257800" cy="3939540"/>
          </a:xfrm>
          <a:prstGeom prst="rect">
            <a:avLst/>
          </a:prstGeom>
          <a:noFill/>
        </p:spPr>
        <p:txBody>
          <a:bodyPr wrap="square">
            <a:spAutoFit/>
          </a:bodyPr>
          <a:lstStyle/>
          <a:p>
            <a:pPr algn="l"/>
            <a:r>
              <a:rPr lang="en-US" sz="1600" dirty="0"/>
              <a:t>EPA is seeking new and innovative strategies and approaches for:</a:t>
            </a:r>
          </a:p>
          <a:p>
            <a:pPr marL="285750" indent="-285750" algn="l">
              <a:buFont typeface="Arial" panose="020B0604020202020204" pitchFamily="34" charset="0"/>
              <a:buChar char="•"/>
            </a:pPr>
            <a:r>
              <a:rPr lang="en-US" sz="1600" dirty="0"/>
              <a:t>Competition design</a:t>
            </a:r>
          </a:p>
          <a:p>
            <a:pPr marL="285750" indent="-285750" algn="l">
              <a:buFont typeface="Arial" panose="020B0604020202020204" pitchFamily="34" charset="0"/>
              <a:buChar char="•"/>
            </a:pPr>
            <a:r>
              <a:rPr lang="en-US" sz="1600" dirty="0"/>
              <a:t>Community engagement</a:t>
            </a:r>
          </a:p>
          <a:p>
            <a:pPr marL="285750" indent="-285750" algn="l">
              <a:buFont typeface="Arial" panose="020B0604020202020204" pitchFamily="34" charset="0"/>
              <a:buChar char="•"/>
            </a:pPr>
            <a:r>
              <a:rPr lang="en-US" sz="1600" dirty="0"/>
              <a:t>Equitable distribution of 2 financial resources</a:t>
            </a:r>
          </a:p>
          <a:p>
            <a:pPr marL="285750" indent="-285750" algn="l">
              <a:buFont typeface="Arial" panose="020B0604020202020204" pitchFamily="34" charset="0"/>
              <a:buChar char="•"/>
            </a:pPr>
            <a:r>
              <a:rPr lang="en-US" sz="1600" dirty="0"/>
              <a:t>Grantee eligibility for funding, capacity-building and outreach, and technical assistance</a:t>
            </a:r>
          </a:p>
          <a:p>
            <a:pPr marL="285750" indent="-285750" algn="l">
              <a:buFont typeface="Arial" panose="020B0604020202020204" pitchFamily="34" charset="0"/>
              <a:buChar char="•"/>
            </a:pPr>
            <a:endParaRPr lang="en-US" sz="1400" dirty="0"/>
          </a:p>
          <a:p>
            <a:r>
              <a:rPr lang="en-US" sz="1400" b="1" dirty="0"/>
              <a:t>Submit your comments:</a:t>
            </a:r>
            <a:r>
              <a:rPr lang="en-US" sz="1400" dirty="0"/>
              <a:t> identified by Docket ID No. EPA-HQ-OEJECR-2023-0023 to the Federal </a:t>
            </a:r>
            <a:r>
              <a:rPr lang="en-US" sz="1400" dirty="0" err="1"/>
              <a:t>eRulemaking</a:t>
            </a:r>
            <a:r>
              <a:rPr lang="en-US" sz="1400" dirty="0"/>
              <a:t> Portal: www.regulations.gov. Follow instructions on the website for submitting comments</a:t>
            </a:r>
          </a:p>
          <a:p>
            <a:endParaRPr lang="en-US" sz="1400" dirty="0"/>
          </a:p>
          <a:p>
            <a:r>
              <a:rPr lang="en-US" sz="1400" b="1" dirty="0"/>
              <a:t>EPA must award grants and technical assistance under the ECP Program by September 30, 2026. </a:t>
            </a:r>
          </a:p>
          <a:p>
            <a:pPr algn="l"/>
            <a:endParaRPr lang="en-US" sz="1400" dirty="0"/>
          </a:p>
          <a:p>
            <a:pPr algn="l"/>
            <a:endParaRPr lang="en-US" sz="1200" dirty="0"/>
          </a:p>
        </p:txBody>
      </p:sp>
    </p:spTree>
    <p:extLst>
      <p:ext uri="{BB962C8B-B14F-4D97-AF65-F5344CB8AC3E}">
        <p14:creationId xmlns:p14="http://schemas.microsoft.com/office/powerpoint/2010/main" val="4112577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411480" y="494136"/>
            <a:ext cx="6881949" cy="994835"/>
          </a:xfrm>
        </p:spPr>
        <p:txBody>
          <a:bodyPr/>
          <a:lstStyle/>
          <a:p>
            <a:pPr algn="l"/>
            <a:r>
              <a:rPr lang="en-US" sz="2400" b="1" dirty="0"/>
              <a:t>Advancing Racial Equity And Support For Underserved Communities Through The Federal Government</a:t>
            </a: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2023</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34</a:t>
            </a:fld>
            <a:endParaRPr lang="en-US" dirty="0"/>
          </a:p>
        </p:txBody>
      </p:sp>
      <p:sp>
        <p:nvSpPr>
          <p:cNvPr id="16" name="TextBox 15">
            <a:extLst>
              <a:ext uri="{FF2B5EF4-FFF2-40B4-BE49-F238E27FC236}">
                <a16:creationId xmlns:a16="http://schemas.microsoft.com/office/drawing/2014/main" id="{08F62251-7118-D673-02BD-35FA2CD56D69}"/>
              </a:ext>
            </a:extLst>
          </p:cNvPr>
          <p:cNvSpPr txBox="1"/>
          <p:nvPr/>
        </p:nvSpPr>
        <p:spPr>
          <a:xfrm>
            <a:off x="9391990" y="6012027"/>
            <a:ext cx="6096680" cy="215444"/>
          </a:xfrm>
          <a:prstGeom prst="rect">
            <a:avLst/>
          </a:prstGeom>
          <a:noFill/>
        </p:spPr>
        <p:txBody>
          <a:bodyPr wrap="square">
            <a:spAutoFit/>
          </a:bodyPr>
          <a:lstStyle/>
          <a:p>
            <a:r>
              <a:rPr lang="en-US" sz="800" dirty="0">
                <a:hlinkClick r:id="rId2"/>
              </a:rPr>
              <a:t>237. God's green home is net-zero - Green Energy Futures</a:t>
            </a:r>
            <a:endParaRPr lang="en-US" sz="800" dirty="0"/>
          </a:p>
        </p:txBody>
      </p:sp>
      <p:sp>
        <p:nvSpPr>
          <p:cNvPr id="23" name="TextBox 22">
            <a:extLst>
              <a:ext uri="{FF2B5EF4-FFF2-40B4-BE49-F238E27FC236}">
                <a16:creationId xmlns:a16="http://schemas.microsoft.com/office/drawing/2014/main" id="{C473E3E2-EA37-6C56-898F-E62CE71C8CCC}"/>
              </a:ext>
            </a:extLst>
          </p:cNvPr>
          <p:cNvSpPr txBox="1"/>
          <p:nvPr/>
        </p:nvSpPr>
        <p:spPr>
          <a:xfrm>
            <a:off x="411480" y="2363522"/>
            <a:ext cx="9313687" cy="3724096"/>
          </a:xfrm>
          <a:prstGeom prst="rect">
            <a:avLst/>
          </a:prstGeom>
          <a:noFill/>
        </p:spPr>
        <p:txBody>
          <a:bodyPr wrap="square">
            <a:spAutoFit/>
          </a:bodyPr>
          <a:lstStyle/>
          <a:p>
            <a:pPr algn="l"/>
            <a:r>
              <a:rPr lang="en-US" sz="1600" dirty="0"/>
              <a:t>Comprehensive approach to advancing equity for all, including people of color and others who have been historically underserved, marginalized, and adversely affected by persistent poverty and inequality</a:t>
            </a:r>
          </a:p>
          <a:p>
            <a:pPr marL="628650" lvl="1" indent="-171450">
              <a:buFont typeface="Arial" panose="020B0604020202020204" pitchFamily="34" charset="0"/>
              <a:buChar char="•"/>
            </a:pPr>
            <a:r>
              <a:rPr lang="en-US" sz="1600" dirty="0"/>
              <a:t>“Underserved Communities” as “populations sharing a particular characteristic, as well as geographic communities, that have been systematically denied a full opportunity to participate in aspects of economic, social, and civic life…”. </a:t>
            </a:r>
          </a:p>
          <a:p>
            <a:pPr marL="628650" lvl="1" indent="-171450">
              <a:buFont typeface="Arial" panose="020B0604020202020204" pitchFamily="34" charset="0"/>
              <a:buChar char="•"/>
            </a:pPr>
            <a:r>
              <a:rPr lang="en-US" sz="1600" dirty="0"/>
              <a:t>Includes communities such as Black, Latino, and Indigenous and Native American persons, Asian Americans and Pacific Islanders and other persons of color; members of religious minorities; lesbian, gay, bisexual, transgender, and queer (LGBTQ+) persons; persons with disabilities; persons who live in rural areas; and persons otherwise adversely affected by persistent poverty or inequality</a:t>
            </a:r>
          </a:p>
          <a:p>
            <a:pPr marL="628650" lvl="1" indent="-171450">
              <a:buFont typeface="Arial" panose="020B0604020202020204" pitchFamily="34" charset="0"/>
              <a:buChar char="•"/>
            </a:pPr>
            <a:r>
              <a:rPr lang="en-US" sz="1600" dirty="0"/>
              <a:t>Underserved communities may also include environmentally overburdened communities which are communities adversely and disproportionately affected by environmental, climate, and human health harms and risks, including remote, rural, and urban communities, and disadvantaged communities.</a:t>
            </a:r>
            <a:br>
              <a:rPr lang="en-US" sz="1200" dirty="0"/>
            </a:br>
            <a:endParaRPr lang="en-US" sz="1200" dirty="0"/>
          </a:p>
        </p:txBody>
      </p:sp>
      <p:sp>
        <p:nvSpPr>
          <p:cNvPr id="3" name="TextBox 2">
            <a:extLst>
              <a:ext uri="{FF2B5EF4-FFF2-40B4-BE49-F238E27FC236}">
                <a16:creationId xmlns:a16="http://schemas.microsoft.com/office/drawing/2014/main" id="{C056FF8E-8E23-A11F-030C-B4CB080B1A99}"/>
              </a:ext>
            </a:extLst>
          </p:cNvPr>
          <p:cNvSpPr txBox="1"/>
          <p:nvPr/>
        </p:nvSpPr>
        <p:spPr>
          <a:xfrm>
            <a:off x="8446290" y="442748"/>
            <a:ext cx="3273334" cy="1384995"/>
          </a:xfrm>
          <a:prstGeom prst="rect">
            <a:avLst/>
          </a:prstGeom>
          <a:noFill/>
        </p:spPr>
        <p:txBody>
          <a:bodyPr wrap="square">
            <a:spAutoFit/>
          </a:bodyPr>
          <a:lstStyle/>
          <a:p>
            <a:r>
              <a:rPr lang="en-US" sz="1400" dirty="0"/>
              <a:t>EPA’s efforts also support Executive Order 13985, </a:t>
            </a:r>
            <a:r>
              <a:rPr lang="en-US" sz="1400" b="1" dirty="0"/>
              <a:t>Advancing Racial Equity And Support For Underserved Communities Through The Federal Government</a:t>
            </a:r>
            <a:r>
              <a:rPr lang="en-US" sz="1400" dirty="0"/>
              <a:t>, issued on January 20, 2021</a:t>
            </a:r>
          </a:p>
        </p:txBody>
      </p:sp>
    </p:spTree>
    <p:extLst>
      <p:ext uri="{BB962C8B-B14F-4D97-AF65-F5344CB8AC3E}">
        <p14:creationId xmlns:p14="http://schemas.microsoft.com/office/powerpoint/2010/main" val="1689115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580F041-DC12-4416-8D50-10D5CB88036E}"/>
              </a:ext>
            </a:extLst>
          </p:cNvPr>
          <p:cNvSpPr>
            <a:spLocks noGrp="1"/>
          </p:cNvSpPr>
          <p:nvPr>
            <p:ph type="title"/>
          </p:nvPr>
        </p:nvSpPr>
        <p:spPr>
          <a:xfrm>
            <a:off x="411480" y="494136"/>
            <a:ext cx="6881949" cy="994835"/>
          </a:xfrm>
        </p:spPr>
        <p:txBody>
          <a:bodyPr/>
          <a:lstStyle/>
          <a:p>
            <a:pPr algn="l"/>
            <a:r>
              <a:rPr lang="en-US" sz="2400" dirty="0"/>
              <a:t>Justice40</a:t>
            </a:r>
            <a:endParaRPr lang="en-US" dirty="0"/>
          </a:p>
        </p:txBody>
      </p:sp>
      <p:sp>
        <p:nvSpPr>
          <p:cNvPr id="26" name="Date Placeholder 25">
            <a:extLst>
              <a:ext uri="{FF2B5EF4-FFF2-40B4-BE49-F238E27FC236}">
                <a16:creationId xmlns:a16="http://schemas.microsoft.com/office/drawing/2014/main" id="{F72F8167-A007-470B-91F8-9FD147915936}"/>
              </a:ext>
            </a:extLst>
          </p:cNvPr>
          <p:cNvSpPr>
            <a:spLocks noGrp="1"/>
          </p:cNvSpPr>
          <p:nvPr>
            <p:ph type="dt" sz="half" idx="2"/>
          </p:nvPr>
        </p:nvSpPr>
        <p:spPr>
          <a:xfrm>
            <a:off x="838200" y="6356350"/>
            <a:ext cx="2743200" cy="365125"/>
          </a:xfrm>
        </p:spPr>
        <p:txBody>
          <a:bodyPr/>
          <a:lstStyle/>
          <a:p>
            <a:r>
              <a:rPr lang="en-US" dirty="0"/>
              <a:t>2023</a:t>
            </a:r>
          </a:p>
        </p:txBody>
      </p:sp>
      <p:sp>
        <p:nvSpPr>
          <p:cNvPr id="27" name="Footer Placeholder 26">
            <a:extLst>
              <a:ext uri="{FF2B5EF4-FFF2-40B4-BE49-F238E27FC236}">
                <a16:creationId xmlns:a16="http://schemas.microsoft.com/office/drawing/2014/main" id="{C3D8D50B-B373-41DD-AF52-1CAB93D959AA}"/>
              </a:ext>
            </a:extLst>
          </p:cNvPr>
          <p:cNvSpPr>
            <a:spLocks noGrp="1"/>
          </p:cNvSpPr>
          <p:nvPr>
            <p:ph type="ftr" sz="quarter" idx="3"/>
          </p:nvPr>
        </p:nvSpPr>
        <p:spPr>
          <a:xfrm>
            <a:off x="4038600" y="6356350"/>
            <a:ext cx="4114800" cy="365125"/>
          </a:xfrm>
        </p:spPr>
        <p:txBody>
          <a:bodyPr/>
          <a:lstStyle/>
          <a:p>
            <a:r>
              <a:rPr lang="en-US" dirty="0"/>
              <a:t>CLIMATE ACTION ROAD MAP</a:t>
            </a:r>
          </a:p>
        </p:txBody>
      </p:sp>
      <p:sp>
        <p:nvSpPr>
          <p:cNvPr id="28" name="Slide Number Placeholder 27">
            <a:extLst>
              <a:ext uri="{FF2B5EF4-FFF2-40B4-BE49-F238E27FC236}">
                <a16:creationId xmlns:a16="http://schemas.microsoft.com/office/drawing/2014/main" id="{657CD656-D89A-42CD-A918-0CA133A22C45}"/>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35</a:t>
            </a:fld>
            <a:endParaRPr lang="en-US" dirty="0"/>
          </a:p>
        </p:txBody>
      </p:sp>
      <p:sp>
        <p:nvSpPr>
          <p:cNvPr id="16" name="TextBox 15">
            <a:extLst>
              <a:ext uri="{FF2B5EF4-FFF2-40B4-BE49-F238E27FC236}">
                <a16:creationId xmlns:a16="http://schemas.microsoft.com/office/drawing/2014/main" id="{08F62251-7118-D673-02BD-35FA2CD56D69}"/>
              </a:ext>
            </a:extLst>
          </p:cNvPr>
          <p:cNvSpPr txBox="1"/>
          <p:nvPr/>
        </p:nvSpPr>
        <p:spPr>
          <a:xfrm>
            <a:off x="9391990" y="6012027"/>
            <a:ext cx="6096680" cy="215444"/>
          </a:xfrm>
          <a:prstGeom prst="rect">
            <a:avLst/>
          </a:prstGeom>
          <a:noFill/>
        </p:spPr>
        <p:txBody>
          <a:bodyPr wrap="square">
            <a:spAutoFit/>
          </a:bodyPr>
          <a:lstStyle/>
          <a:p>
            <a:r>
              <a:rPr lang="en-US" sz="800" dirty="0">
                <a:hlinkClick r:id="rId2"/>
              </a:rPr>
              <a:t>237. God's green home is net-zero - Green Energy Futures</a:t>
            </a:r>
            <a:endParaRPr lang="en-US" sz="800" dirty="0"/>
          </a:p>
        </p:txBody>
      </p:sp>
      <p:sp>
        <p:nvSpPr>
          <p:cNvPr id="23" name="TextBox 22">
            <a:extLst>
              <a:ext uri="{FF2B5EF4-FFF2-40B4-BE49-F238E27FC236}">
                <a16:creationId xmlns:a16="http://schemas.microsoft.com/office/drawing/2014/main" id="{C473E3E2-EA37-6C56-898F-E62CE71C8CCC}"/>
              </a:ext>
            </a:extLst>
          </p:cNvPr>
          <p:cNvSpPr txBox="1"/>
          <p:nvPr/>
        </p:nvSpPr>
        <p:spPr>
          <a:xfrm>
            <a:off x="411480" y="2363522"/>
            <a:ext cx="3755571" cy="3293209"/>
          </a:xfrm>
          <a:prstGeom prst="rect">
            <a:avLst/>
          </a:prstGeom>
          <a:noFill/>
        </p:spPr>
        <p:txBody>
          <a:bodyPr wrap="square">
            <a:spAutoFit/>
          </a:bodyPr>
          <a:lstStyle/>
          <a:p>
            <a:pPr algn="l"/>
            <a:r>
              <a:rPr lang="en-US" sz="1600" dirty="0"/>
              <a:t>The Justice40 Initiative establishes a goal that 40% of the overall benefits of certain federal investments flow to disadvantaged communities, including:</a:t>
            </a:r>
          </a:p>
          <a:p>
            <a:pPr marL="285750" indent="-285750" algn="l">
              <a:buFont typeface="Arial" panose="020B0604020202020204" pitchFamily="34" charset="0"/>
              <a:buChar char="•"/>
            </a:pPr>
            <a:r>
              <a:rPr lang="en-US" sz="1600" dirty="0"/>
              <a:t>Climate change</a:t>
            </a:r>
          </a:p>
          <a:p>
            <a:pPr marL="285750" indent="-285750" algn="l">
              <a:buFont typeface="Arial" panose="020B0604020202020204" pitchFamily="34" charset="0"/>
              <a:buChar char="•"/>
            </a:pPr>
            <a:r>
              <a:rPr lang="en-US" sz="1600" dirty="0"/>
              <a:t>Clean energy and energy efficiency</a:t>
            </a:r>
          </a:p>
          <a:p>
            <a:pPr marL="285750" indent="-285750" algn="l">
              <a:buFont typeface="Arial" panose="020B0604020202020204" pitchFamily="34" charset="0"/>
              <a:buChar char="•"/>
            </a:pPr>
            <a:r>
              <a:rPr lang="en-US" sz="1600" dirty="0"/>
              <a:t>Clean transit</a:t>
            </a:r>
          </a:p>
          <a:p>
            <a:pPr marL="285750" indent="-285750" algn="l">
              <a:buFont typeface="Arial" panose="020B0604020202020204" pitchFamily="34" charset="0"/>
              <a:buChar char="•"/>
            </a:pPr>
            <a:r>
              <a:rPr lang="en-US" sz="1600" dirty="0"/>
              <a:t>Affordable and sustainable housing</a:t>
            </a:r>
          </a:p>
          <a:p>
            <a:pPr marL="285750" indent="-285750" algn="l">
              <a:buFont typeface="Arial" panose="020B0604020202020204" pitchFamily="34" charset="0"/>
              <a:buChar char="•"/>
            </a:pPr>
            <a:r>
              <a:rPr lang="en-US" sz="1600" dirty="0"/>
              <a:t>Training and workforce development</a:t>
            </a:r>
          </a:p>
          <a:p>
            <a:pPr marL="285750" indent="-285750" algn="l">
              <a:buFont typeface="Arial" panose="020B0604020202020204" pitchFamily="34" charset="0"/>
              <a:buChar char="•"/>
            </a:pPr>
            <a:r>
              <a:rPr lang="en-US" sz="1600" dirty="0"/>
              <a:t>Remediation and reduction of legacy pollution</a:t>
            </a:r>
          </a:p>
          <a:p>
            <a:pPr marL="285750" indent="-285750" algn="l">
              <a:buFont typeface="Arial" panose="020B0604020202020204" pitchFamily="34" charset="0"/>
              <a:buChar char="•"/>
            </a:pPr>
            <a:r>
              <a:rPr lang="en-US" sz="1600" dirty="0"/>
              <a:t>Development of critical clean water infrastructure</a:t>
            </a:r>
          </a:p>
        </p:txBody>
      </p:sp>
      <p:sp>
        <p:nvSpPr>
          <p:cNvPr id="3" name="TextBox 2">
            <a:extLst>
              <a:ext uri="{FF2B5EF4-FFF2-40B4-BE49-F238E27FC236}">
                <a16:creationId xmlns:a16="http://schemas.microsoft.com/office/drawing/2014/main" id="{C056FF8E-8E23-A11F-030C-B4CB080B1A99}"/>
              </a:ext>
            </a:extLst>
          </p:cNvPr>
          <p:cNvSpPr txBox="1"/>
          <p:nvPr/>
        </p:nvSpPr>
        <p:spPr>
          <a:xfrm>
            <a:off x="4038600" y="556586"/>
            <a:ext cx="7480662" cy="738664"/>
          </a:xfrm>
          <a:prstGeom prst="rect">
            <a:avLst/>
          </a:prstGeom>
          <a:noFill/>
        </p:spPr>
        <p:txBody>
          <a:bodyPr wrap="square">
            <a:spAutoFit/>
          </a:bodyPr>
          <a:lstStyle/>
          <a:p>
            <a:r>
              <a:rPr lang="en-US" sz="1400" dirty="0"/>
              <a:t>EPA’s activities also support Executive Order 14008, Tackling the Climate Crisis at Home and Abroad, issued on January 27, 2021, which deepened the Administration’s commitment to advancing environmental justice by creating the Justice40 Initiative.</a:t>
            </a:r>
          </a:p>
        </p:txBody>
      </p:sp>
      <p:sp>
        <p:nvSpPr>
          <p:cNvPr id="4" name="TextBox 3">
            <a:extLst>
              <a:ext uri="{FF2B5EF4-FFF2-40B4-BE49-F238E27FC236}">
                <a16:creationId xmlns:a16="http://schemas.microsoft.com/office/drawing/2014/main" id="{A60B364D-27A1-3F52-CDD4-DC0C19082BCC}"/>
              </a:ext>
            </a:extLst>
          </p:cNvPr>
          <p:cNvSpPr txBox="1"/>
          <p:nvPr/>
        </p:nvSpPr>
        <p:spPr>
          <a:xfrm>
            <a:off x="5591447" y="2688040"/>
            <a:ext cx="6038305" cy="3970318"/>
          </a:xfrm>
          <a:prstGeom prst="rect">
            <a:avLst/>
          </a:prstGeom>
          <a:noFill/>
        </p:spPr>
        <p:txBody>
          <a:bodyPr wrap="square">
            <a:spAutoFit/>
          </a:bodyPr>
          <a:lstStyle/>
          <a:p>
            <a:pPr algn="l"/>
            <a:r>
              <a:rPr lang="en-US" sz="1400" dirty="0"/>
              <a:t>EPA’s Definition of Environmental Justice</a:t>
            </a:r>
          </a:p>
          <a:p>
            <a:pPr algn="l"/>
            <a:r>
              <a:rPr lang="en-US" sz="1400" dirty="0"/>
              <a:t>The</a:t>
            </a:r>
            <a:r>
              <a:rPr lang="en-US" sz="1400" b="1" dirty="0"/>
              <a:t> fair treatment </a:t>
            </a:r>
            <a:r>
              <a:rPr lang="en-US" sz="1400" dirty="0"/>
              <a:t>and meaningful involvement of all people regardless of race, color, national origin, or income with respect to the development, implementation, and enforcement of environmental laws, regulations, and policies</a:t>
            </a:r>
          </a:p>
          <a:p>
            <a:pPr algn="l"/>
            <a:endParaRPr lang="en-US" sz="1400" dirty="0"/>
          </a:p>
          <a:p>
            <a:pPr algn="l"/>
            <a:r>
              <a:rPr lang="en-US" sz="1400" dirty="0"/>
              <a:t>Fair treatment means that no one group of people, including racial, ethnic, or socioeconomic groups, should bear a disproportionate share of the negative environmental consequences resulting from industrial, municipal, and commercial operations or the execution of federal, state, local, and tribal environmental programs and policies. Meaningful involvement means that: • People have an opportunity to participate in decisions about activities that may affect their environment and/or health; • The public's contribution can influence the regulatory agency's decision; • Community concerns will be considered in the decision-making process; and • Decision makers will seek out and facilitate the involvement of those potentially affected</a:t>
            </a:r>
            <a:br>
              <a:rPr lang="en-US" sz="1400" dirty="0"/>
            </a:br>
            <a:endParaRPr lang="en-US" sz="1400" dirty="0"/>
          </a:p>
        </p:txBody>
      </p:sp>
    </p:spTree>
    <p:extLst>
      <p:ext uri="{BB962C8B-B14F-4D97-AF65-F5344CB8AC3E}">
        <p14:creationId xmlns:p14="http://schemas.microsoft.com/office/powerpoint/2010/main" val="614987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sz="4800" dirty="0"/>
              <a:t>Hydrogen</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30"/>
            <a:ext cx="12192000" cy="2366818"/>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7"/>
            <a:ext cx="5674774" cy="1229363"/>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4172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rot="5400000">
            <a:off x="1550108" y="-1149671"/>
            <a:ext cx="532856" cy="3304902"/>
          </a:xfrm>
        </p:spPr>
        <p:txBody>
          <a:bodyPr vert="vert270"/>
          <a:lstStyle/>
          <a:p>
            <a:r>
              <a:rPr lang="en-US" dirty="0"/>
              <a:t>SOLAR</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27" name="TextBox 26">
            <a:extLst>
              <a:ext uri="{FF2B5EF4-FFF2-40B4-BE49-F238E27FC236}">
                <a16:creationId xmlns:a16="http://schemas.microsoft.com/office/drawing/2014/main" id="{A8C538C5-2D19-3ECF-849D-F34544602412}"/>
              </a:ext>
            </a:extLst>
          </p:cNvPr>
          <p:cNvSpPr txBox="1"/>
          <p:nvPr/>
        </p:nvSpPr>
        <p:spPr>
          <a:xfrm>
            <a:off x="8982124" y="6642556"/>
            <a:ext cx="6096698" cy="215444"/>
          </a:xfrm>
          <a:prstGeom prst="rect">
            <a:avLst/>
          </a:prstGeom>
          <a:noFill/>
        </p:spPr>
        <p:txBody>
          <a:bodyPr wrap="square">
            <a:spAutoFit/>
          </a:bodyPr>
          <a:lstStyle/>
          <a:p>
            <a:r>
              <a:rPr lang="en-US" sz="800" dirty="0">
                <a:hlinkClick r:id="rId2"/>
              </a:rPr>
              <a:t>On-Call Environmental Consulting Services (southpasadenaca.gov)</a:t>
            </a:r>
            <a:endParaRPr lang="en-US" sz="800" dirty="0"/>
          </a:p>
        </p:txBody>
      </p:sp>
      <p:pic>
        <p:nvPicPr>
          <p:cNvPr id="4" name="Picture 3">
            <a:extLst>
              <a:ext uri="{FF2B5EF4-FFF2-40B4-BE49-F238E27FC236}">
                <a16:creationId xmlns:a16="http://schemas.microsoft.com/office/drawing/2014/main" id="{DBC50A68-74B1-1375-D3CB-EFBD48635A22}"/>
              </a:ext>
            </a:extLst>
          </p:cNvPr>
          <p:cNvPicPr>
            <a:picLocks noChangeAspect="1"/>
          </p:cNvPicPr>
          <p:nvPr/>
        </p:nvPicPr>
        <p:blipFill>
          <a:blip r:embed="rId3"/>
          <a:stretch>
            <a:fillRect/>
          </a:stretch>
        </p:blipFill>
        <p:spPr>
          <a:xfrm>
            <a:off x="164085" y="855747"/>
            <a:ext cx="3318908" cy="1793063"/>
          </a:xfrm>
          <a:prstGeom prst="rect">
            <a:avLst/>
          </a:prstGeom>
        </p:spPr>
      </p:pic>
      <p:sp>
        <p:nvSpPr>
          <p:cNvPr id="6" name="Title 25">
            <a:extLst>
              <a:ext uri="{FF2B5EF4-FFF2-40B4-BE49-F238E27FC236}">
                <a16:creationId xmlns:a16="http://schemas.microsoft.com/office/drawing/2014/main" id="{7B9C90AB-EDA8-8419-390C-E7645E82782E}"/>
              </a:ext>
            </a:extLst>
          </p:cNvPr>
          <p:cNvSpPr txBox="1">
            <a:spLocks/>
          </p:cNvSpPr>
          <p:nvPr/>
        </p:nvSpPr>
        <p:spPr>
          <a:xfrm rot="5400000">
            <a:off x="5342410" y="-1138478"/>
            <a:ext cx="532856" cy="3304902"/>
          </a:xfrm>
          <a:prstGeom prst="rect">
            <a:avLst/>
          </a:prstGeom>
          <a:ln w="28575">
            <a:solidFill>
              <a:schemeClr val="accent2"/>
            </a:solidFill>
          </a:ln>
        </p:spPr>
        <p:txBody>
          <a:bodyPr vert="vert270" anchor="ctr"/>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r>
              <a:rPr lang="en-US"/>
              <a:t>HYDROGEN</a:t>
            </a:r>
            <a:endParaRPr lang="en-US" dirty="0"/>
          </a:p>
        </p:txBody>
      </p:sp>
      <p:sp>
        <p:nvSpPr>
          <p:cNvPr id="8" name="TextBox 7">
            <a:extLst>
              <a:ext uri="{FF2B5EF4-FFF2-40B4-BE49-F238E27FC236}">
                <a16:creationId xmlns:a16="http://schemas.microsoft.com/office/drawing/2014/main" id="{22FC5210-2BAB-01C9-BC6B-297FD6113C15}"/>
              </a:ext>
            </a:extLst>
          </p:cNvPr>
          <p:cNvSpPr txBox="1"/>
          <p:nvPr/>
        </p:nvSpPr>
        <p:spPr>
          <a:xfrm>
            <a:off x="164085" y="2735348"/>
            <a:ext cx="3115956" cy="1200329"/>
          </a:xfrm>
          <a:prstGeom prst="rect">
            <a:avLst/>
          </a:prstGeom>
          <a:noFill/>
        </p:spPr>
        <p:txBody>
          <a:bodyPr wrap="square" rtlCol="0">
            <a:spAutoFit/>
          </a:bodyPr>
          <a:lstStyle/>
          <a:p>
            <a:r>
              <a:rPr lang="en-US" dirty="0"/>
              <a:t>Solar is only produced when the sun is shining. Storage technology is costly and ineffective.</a:t>
            </a:r>
          </a:p>
        </p:txBody>
      </p:sp>
      <p:pic>
        <p:nvPicPr>
          <p:cNvPr id="10" name="Picture 9">
            <a:extLst>
              <a:ext uri="{FF2B5EF4-FFF2-40B4-BE49-F238E27FC236}">
                <a16:creationId xmlns:a16="http://schemas.microsoft.com/office/drawing/2014/main" id="{7D4A4434-8FBB-68AA-D277-C326689B3C68}"/>
              </a:ext>
            </a:extLst>
          </p:cNvPr>
          <p:cNvPicPr>
            <a:picLocks noChangeAspect="1"/>
          </p:cNvPicPr>
          <p:nvPr/>
        </p:nvPicPr>
        <p:blipFill>
          <a:blip r:embed="rId4"/>
          <a:stretch>
            <a:fillRect/>
          </a:stretch>
        </p:blipFill>
        <p:spPr>
          <a:xfrm>
            <a:off x="3956387" y="920126"/>
            <a:ext cx="3314496" cy="1569401"/>
          </a:xfrm>
          <a:prstGeom prst="rect">
            <a:avLst/>
          </a:prstGeom>
        </p:spPr>
      </p:pic>
      <p:pic>
        <p:nvPicPr>
          <p:cNvPr id="12" name="Picture 11">
            <a:extLst>
              <a:ext uri="{FF2B5EF4-FFF2-40B4-BE49-F238E27FC236}">
                <a16:creationId xmlns:a16="http://schemas.microsoft.com/office/drawing/2014/main" id="{FA63CDB0-866D-3B15-0325-35D88C4CD59C}"/>
              </a:ext>
            </a:extLst>
          </p:cNvPr>
          <p:cNvPicPr>
            <a:picLocks noChangeAspect="1"/>
          </p:cNvPicPr>
          <p:nvPr/>
        </p:nvPicPr>
        <p:blipFill>
          <a:blip r:embed="rId5"/>
          <a:stretch>
            <a:fillRect/>
          </a:stretch>
        </p:blipFill>
        <p:spPr>
          <a:xfrm>
            <a:off x="7470035" y="289240"/>
            <a:ext cx="3606388" cy="2200287"/>
          </a:xfrm>
          <a:prstGeom prst="rect">
            <a:avLst/>
          </a:prstGeom>
        </p:spPr>
      </p:pic>
      <p:sp>
        <p:nvSpPr>
          <p:cNvPr id="14" name="TextBox 13">
            <a:extLst>
              <a:ext uri="{FF2B5EF4-FFF2-40B4-BE49-F238E27FC236}">
                <a16:creationId xmlns:a16="http://schemas.microsoft.com/office/drawing/2014/main" id="{A0BBCAE7-275A-32AC-191C-A2D1D564C3C3}"/>
              </a:ext>
            </a:extLst>
          </p:cNvPr>
          <p:cNvSpPr txBox="1"/>
          <p:nvPr/>
        </p:nvSpPr>
        <p:spPr>
          <a:xfrm>
            <a:off x="3840481" y="2550682"/>
            <a:ext cx="7539374" cy="369332"/>
          </a:xfrm>
          <a:prstGeom prst="rect">
            <a:avLst/>
          </a:prstGeom>
          <a:noFill/>
        </p:spPr>
        <p:txBody>
          <a:bodyPr wrap="square">
            <a:spAutoFit/>
          </a:bodyPr>
          <a:lstStyle/>
          <a:p>
            <a:r>
              <a:rPr lang="en-US" dirty="0">
                <a:hlinkClick r:id="rId6"/>
              </a:rPr>
              <a:t>(75) The Bloom Guide to Hydrogen | Bloom Energy - YouTube</a:t>
            </a:r>
            <a:endParaRPr lang="en-US" dirty="0"/>
          </a:p>
        </p:txBody>
      </p:sp>
      <p:pic>
        <p:nvPicPr>
          <p:cNvPr id="16" name="Picture 15">
            <a:extLst>
              <a:ext uri="{FF2B5EF4-FFF2-40B4-BE49-F238E27FC236}">
                <a16:creationId xmlns:a16="http://schemas.microsoft.com/office/drawing/2014/main" id="{3B28E526-3306-EBFA-AAB5-1EE17AA518A4}"/>
              </a:ext>
            </a:extLst>
          </p:cNvPr>
          <p:cNvPicPr>
            <a:picLocks noChangeAspect="1"/>
          </p:cNvPicPr>
          <p:nvPr/>
        </p:nvPicPr>
        <p:blipFill>
          <a:blip r:embed="rId7"/>
          <a:stretch>
            <a:fillRect/>
          </a:stretch>
        </p:blipFill>
        <p:spPr>
          <a:xfrm>
            <a:off x="3956386" y="3105930"/>
            <a:ext cx="7202683" cy="2831943"/>
          </a:xfrm>
          <a:prstGeom prst="rect">
            <a:avLst/>
          </a:prstGeom>
        </p:spPr>
      </p:pic>
    </p:spTree>
    <p:extLst>
      <p:ext uri="{BB962C8B-B14F-4D97-AF65-F5344CB8AC3E}">
        <p14:creationId xmlns:p14="http://schemas.microsoft.com/office/powerpoint/2010/main" val="1188942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305344" y="47898"/>
            <a:ext cx="532856" cy="3304902"/>
          </a:xfrm>
        </p:spPr>
        <p:txBody>
          <a:bodyPr vert="vert270"/>
          <a:lstStyle/>
          <a:p>
            <a:r>
              <a:rPr lang="en-US" dirty="0"/>
              <a:t>South Pasadena</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pic>
        <p:nvPicPr>
          <p:cNvPr id="20" name="Picture 19">
            <a:extLst>
              <a:ext uri="{FF2B5EF4-FFF2-40B4-BE49-F238E27FC236}">
                <a16:creationId xmlns:a16="http://schemas.microsoft.com/office/drawing/2014/main" id="{E6310977-154C-EF6A-AB39-3F837B22C1EA}"/>
              </a:ext>
            </a:extLst>
          </p:cNvPr>
          <p:cNvPicPr>
            <a:picLocks noChangeAspect="1"/>
          </p:cNvPicPr>
          <p:nvPr/>
        </p:nvPicPr>
        <p:blipFill>
          <a:blip r:embed="rId2"/>
          <a:stretch>
            <a:fillRect/>
          </a:stretch>
        </p:blipFill>
        <p:spPr>
          <a:xfrm>
            <a:off x="6907498" y="0"/>
            <a:ext cx="5284502" cy="3626175"/>
          </a:xfrm>
          <a:prstGeom prst="rect">
            <a:avLst/>
          </a:prstGeom>
        </p:spPr>
      </p:pic>
      <p:sp>
        <p:nvSpPr>
          <p:cNvPr id="27" name="TextBox 26">
            <a:extLst>
              <a:ext uri="{FF2B5EF4-FFF2-40B4-BE49-F238E27FC236}">
                <a16:creationId xmlns:a16="http://schemas.microsoft.com/office/drawing/2014/main" id="{A8C538C5-2D19-3ECF-849D-F34544602412}"/>
              </a:ext>
            </a:extLst>
          </p:cNvPr>
          <p:cNvSpPr txBox="1"/>
          <p:nvPr/>
        </p:nvSpPr>
        <p:spPr>
          <a:xfrm>
            <a:off x="8982124" y="6642556"/>
            <a:ext cx="6096698" cy="215444"/>
          </a:xfrm>
          <a:prstGeom prst="rect">
            <a:avLst/>
          </a:prstGeom>
          <a:noFill/>
        </p:spPr>
        <p:txBody>
          <a:bodyPr wrap="square">
            <a:spAutoFit/>
          </a:bodyPr>
          <a:lstStyle/>
          <a:p>
            <a:r>
              <a:rPr lang="en-US" sz="800" dirty="0">
                <a:hlinkClick r:id="rId3"/>
              </a:rPr>
              <a:t>On-Call Environmental Consulting Services (southpasadenaca.gov)</a:t>
            </a:r>
            <a:endParaRPr lang="en-US" sz="800" dirty="0"/>
          </a:p>
        </p:txBody>
      </p:sp>
      <p:pic>
        <p:nvPicPr>
          <p:cNvPr id="3" name="Picture 2">
            <a:extLst>
              <a:ext uri="{FF2B5EF4-FFF2-40B4-BE49-F238E27FC236}">
                <a16:creationId xmlns:a16="http://schemas.microsoft.com/office/drawing/2014/main" id="{7A43CC85-40C1-8C77-6CD1-9286E5B1CF96}"/>
              </a:ext>
            </a:extLst>
          </p:cNvPr>
          <p:cNvPicPr>
            <a:picLocks noChangeAspect="1"/>
          </p:cNvPicPr>
          <p:nvPr/>
        </p:nvPicPr>
        <p:blipFill>
          <a:blip r:embed="rId4"/>
          <a:stretch>
            <a:fillRect/>
          </a:stretch>
        </p:blipFill>
        <p:spPr>
          <a:xfrm>
            <a:off x="7419007" y="3706414"/>
            <a:ext cx="4772993" cy="2936142"/>
          </a:xfrm>
          <a:prstGeom prst="rect">
            <a:avLst/>
          </a:prstGeom>
        </p:spPr>
      </p:pic>
      <p:pic>
        <p:nvPicPr>
          <p:cNvPr id="5" name="Picture 4">
            <a:extLst>
              <a:ext uri="{FF2B5EF4-FFF2-40B4-BE49-F238E27FC236}">
                <a16:creationId xmlns:a16="http://schemas.microsoft.com/office/drawing/2014/main" id="{54A3B6B5-4A79-C369-D743-BA2ED0F0F94A}"/>
              </a:ext>
            </a:extLst>
          </p:cNvPr>
          <p:cNvPicPr>
            <a:picLocks noChangeAspect="1"/>
          </p:cNvPicPr>
          <p:nvPr/>
        </p:nvPicPr>
        <p:blipFill>
          <a:blip r:embed="rId5"/>
          <a:stretch>
            <a:fillRect/>
          </a:stretch>
        </p:blipFill>
        <p:spPr>
          <a:xfrm>
            <a:off x="1285051" y="0"/>
            <a:ext cx="5679053" cy="3636702"/>
          </a:xfrm>
          <a:prstGeom prst="rect">
            <a:avLst/>
          </a:prstGeom>
        </p:spPr>
      </p:pic>
      <p:pic>
        <p:nvPicPr>
          <p:cNvPr id="7" name="Picture 6">
            <a:extLst>
              <a:ext uri="{FF2B5EF4-FFF2-40B4-BE49-F238E27FC236}">
                <a16:creationId xmlns:a16="http://schemas.microsoft.com/office/drawing/2014/main" id="{34496D81-4877-7608-7AE5-96826D7E1C75}"/>
              </a:ext>
            </a:extLst>
          </p:cNvPr>
          <p:cNvPicPr>
            <a:picLocks noChangeAspect="1"/>
          </p:cNvPicPr>
          <p:nvPr/>
        </p:nvPicPr>
        <p:blipFill>
          <a:blip r:embed="rId6"/>
          <a:stretch>
            <a:fillRect/>
          </a:stretch>
        </p:blipFill>
        <p:spPr>
          <a:xfrm>
            <a:off x="1506105" y="3626175"/>
            <a:ext cx="3161690" cy="2376230"/>
          </a:xfrm>
          <a:prstGeom prst="rect">
            <a:avLst/>
          </a:prstGeom>
        </p:spPr>
      </p:pic>
    </p:spTree>
    <p:extLst>
      <p:ext uri="{BB962C8B-B14F-4D97-AF65-F5344CB8AC3E}">
        <p14:creationId xmlns:p14="http://schemas.microsoft.com/office/powerpoint/2010/main" val="953789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grass, sky, outdoor, field">
            <a:extLst>
              <a:ext uri="{FF2B5EF4-FFF2-40B4-BE49-F238E27FC236}">
                <a16:creationId xmlns:a16="http://schemas.microsoft.com/office/drawing/2014/main" id="{C1B138FC-3C84-469E-A058-94102F777E5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5" name="Title 4">
            <a:extLst>
              <a:ext uri="{FF2B5EF4-FFF2-40B4-BE49-F238E27FC236}">
                <a16:creationId xmlns:a16="http://schemas.microsoft.com/office/drawing/2014/main" id="{0341AF6A-3D5A-4E1F-AF01-A82A15DA56A4}"/>
              </a:ext>
            </a:extLst>
          </p:cNvPr>
          <p:cNvSpPr>
            <a:spLocks noGrp="1"/>
          </p:cNvSpPr>
          <p:nvPr>
            <p:ph type="title"/>
          </p:nvPr>
        </p:nvSpPr>
        <p:spPr>
          <a:xfrm>
            <a:off x="0" y="2375848"/>
            <a:ext cx="12192000" cy="4491182"/>
          </a:xfrm>
        </p:spPr>
        <p:txBody>
          <a:bodyPr/>
          <a:lstStyle/>
          <a:p>
            <a:r>
              <a:rPr lang="en-US" dirty="0"/>
              <a:t>Quick Wins</a:t>
            </a:r>
          </a:p>
        </p:txBody>
      </p:sp>
      <p:sp>
        <p:nvSpPr>
          <p:cNvPr id="10" name="Rectangle 9">
            <a:extLst>
              <a:ext uri="{FF2B5EF4-FFF2-40B4-BE49-F238E27FC236}">
                <a16:creationId xmlns:a16="http://schemas.microsoft.com/office/drawing/2014/main" id="{A8B3045B-F983-455A-805B-F6137A20774C}"/>
              </a:ext>
              <a:ext uri="{C183D7F6-B498-43B3-948B-1728B52AA6E4}">
                <adec:decorative xmlns:adec="http://schemas.microsoft.com/office/drawing/2017/decorative" val="1"/>
              </a:ext>
            </a:extLst>
          </p:cNvPr>
          <p:cNvSpPr/>
          <p:nvPr/>
        </p:nvSpPr>
        <p:spPr>
          <a:xfrm>
            <a:off x="0" y="9030"/>
            <a:ext cx="12192000" cy="2366818"/>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237E011-7540-4769-B01C-BBFC9632DD3A}"/>
              </a:ext>
              <a:ext uri="{C183D7F6-B498-43B3-948B-1728B52AA6E4}">
                <adec:decorative xmlns:adec="http://schemas.microsoft.com/office/drawing/2017/decorative" val="1"/>
              </a:ext>
            </a:extLst>
          </p:cNvPr>
          <p:cNvSpPr/>
          <p:nvPr/>
        </p:nvSpPr>
        <p:spPr>
          <a:xfrm>
            <a:off x="3258613" y="2199637"/>
            <a:ext cx="5674774" cy="144118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1272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616676" y="385894"/>
            <a:ext cx="2277835" cy="794117"/>
          </a:xfrm>
        </p:spPr>
        <p:txBody>
          <a:bodyPr/>
          <a:lstStyle/>
          <a:p>
            <a:r>
              <a:rPr lang="en-US" dirty="0"/>
              <a:t>Quick Wins</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27" name="TextBox 26">
            <a:extLst>
              <a:ext uri="{FF2B5EF4-FFF2-40B4-BE49-F238E27FC236}">
                <a16:creationId xmlns:a16="http://schemas.microsoft.com/office/drawing/2014/main" id="{A8C538C5-2D19-3ECF-849D-F34544602412}"/>
              </a:ext>
            </a:extLst>
          </p:cNvPr>
          <p:cNvSpPr txBox="1"/>
          <p:nvPr/>
        </p:nvSpPr>
        <p:spPr>
          <a:xfrm>
            <a:off x="9069209" y="6642556"/>
            <a:ext cx="6096698" cy="215444"/>
          </a:xfrm>
          <a:prstGeom prst="rect">
            <a:avLst/>
          </a:prstGeom>
          <a:noFill/>
        </p:spPr>
        <p:txBody>
          <a:bodyPr wrap="square">
            <a:spAutoFit/>
          </a:bodyPr>
          <a:lstStyle/>
          <a:p>
            <a:r>
              <a:rPr lang="en-US" sz="800" dirty="0">
                <a:hlinkClick r:id="rId2"/>
              </a:rPr>
              <a:t>On-Call Environmental Consulting Services (southpasadenaca.gov)</a:t>
            </a:r>
            <a:endParaRPr lang="en-US" sz="800" dirty="0"/>
          </a:p>
        </p:txBody>
      </p:sp>
      <p:graphicFrame>
        <p:nvGraphicFramePr>
          <p:cNvPr id="28" name="Table 28">
            <a:extLst>
              <a:ext uri="{FF2B5EF4-FFF2-40B4-BE49-F238E27FC236}">
                <a16:creationId xmlns:a16="http://schemas.microsoft.com/office/drawing/2014/main" id="{AFCF6BF2-D941-EF46-AA74-3A3ACCD46FED}"/>
              </a:ext>
            </a:extLst>
          </p:cNvPr>
          <p:cNvGraphicFramePr>
            <a:graphicFrameLocks noGrp="1"/>
          </p:cNvGraphicFramePr>
          <p:nvPr>
            <p:extLst>
              <p:ext uri="{D42A27DB-BD31-4B8C-83A1-F6EECF244321}">
                <p14:modId xmlns:p14="http://schemas.microsoft.com/office/powerpoint/2010/main" val="104908276"/>
              </p:ext>
            </p:extLst>
          </p:nvPr>
        </p:nvGraphicFramePr>
        <p:xfrm>
          <a:off x="3722912" y="229145"/>
          <a:ext cx="8425544" cy="6223000"/>
        </p:xfrm>
        <a:graphic>
          <a:graphicData uri="http://schemas.openxmlformats.org/drawingml/2006/table">
            <a:tbl>
              <a:tblPr firstRow="1" bandRow="1">
                <a:tableStyleId>{5C22544A-7EE6-4342-B048-85BDC9FD1C3A}</a:tableStyleId>
              </a:tblPr>
              <a:tblGrid>
                <a:gridCol w="1967304">
                  <a:extLst>
                    <a:ext uri="{9D8B030D-6E8A-4147-A177-3AD203B41FA5}">
                      <a16:colId xmlns:a16="http://schemas.microsoft.com/office/drawing/2014/main" val="371108593"/>
                    </a:ext>
                  </a:extLst>
                </a:gridCol>
                <a:gridCol w="6458240">
                  <a:extLst>
                    <a:ext uri="{9D8B030D-6E8A-4147-A177-3AD203B41FA5}">
                      <a16:colId xmlns:a16="http://schemas.microsoft.com/office/drawing/2014/main" val="3318867138"/>
                    </a:ext>
                  </a:extLst>
                </a:gridCol>
              </a:tblGrid>
              <a:tr h="370840">
                <a:tc>
                  <a:txBody>
                    <a:bodyPr/>
                    <a:lstStyle/>
                    <a:p>
                      <a:r>
                        <a:rPr lang="en-US" dirty="0"/>
                        <a:t>TOPIC</a:t>
                      </a:r>
                    </a:p>
                  </a:txBody>
                  <a:tcPr/>
                </a:tc>
                <a:tc>
                  <a:txBody>
                    <a:bodyPr/>
                    <a:lstStyle/>
                    <a:p>
                      <a:r>
                        <a:rPr lang="en-US" dirty="0"/>
                        <a:t>TACTICS</a:t>
                      </a:r>
                    </a:p>
                  </a:txBody>
                  <a:tcPr/>
                </a:tc>
                <a:extLst>
                  <a:ext uri="{0D108BD9-81ED-4DB2-BD59-A6C34878D82A}">
                    <a16:rowId xmlns:a16="http://schemas.microsoft.com/office/drawing/2014/main" val="2678594912"/>
                  </a:ext>
                </a:extLst>
              </a:tr>
              <a:tr h="370840">
                <a:tc>
                  <a:txBody>
                    <a:bodyPr/>
                    <a:lstStyle/>
                    <a:p>
                      <a:r>
                        <a:rPr lang="en-US" sz="1200" dirty="0"/>
                        <a:t>Core Team &amp; Congregation Gets CERT / FEMA Basic Training </a:t>
                      </a:r>
                    </a:p>
                    <a:p>
                      <a:endParaRPr lang="en-US" sz="1200" dirty="0"/>
                    </a:p>
                    <a:p>
                      <a:r>
                        <a:rPr lang="en-US" sz="1200" dirty="0">
                          <a:hlinkClick r:id="rId3"/>
                        </a:rPr>
                        <a:t>CERT Team | South Pasadena, CA (southpasadenaca.gov)</a:t>
                      </a:r>
                      <a:endParaRPr lang="en-US" sz="1200" dirty="0"/>
                    </a:p>
                    <a:p>
                      <a:r>
                        <a:rPr lang="en-US" sz="1200" dirty="0">
                          <a:hlinkClick r:id="rId4"/>
                        </a:rPr>
                        <a:t>Community Emergency Response Team (CERT) | FEMA.gov</a:t>
                      </a:r>
                      <a:endParaRPr lang="en-US" sz="1200" dirty="0"/>
                    </a:p>
                  </a:txBody>
                  <a:tcPr/>
                </a:tc>
                <a:tc>
                  <a:txBody>
                    <a:bodyPr/>
                    <a:lstStyle/>
                    <a:p>
                      <a:r>
                        <a:rPr lang="en-US" sz="1200" b="0" i="0" kern="1200" dirty="0">
                          <a:solidFill>
                            <a:schemeClr val="dk1"/>
                          </a:solidFill>
                          <a:effectLst/>
                          <a:latin typeface="+mn-lt"/>
                          <a:ea typeface="+mn-ea"/>
                          <a:cs typeface="+mn-cs"/>
                        </a:rPr>
                        <a:t>CERT is a community based group of volunteers that have completed a federally recognized training course taught by Public Safety personnel and First Responders. The training is a comprehensive program detailing the ways to assist friends, family, co-workers and the community in a small or large scale disaster</a:t>
                      </a:r>
                      <a:endParaRPr lang="en-US" sz="1200" b="1" i="0" kern="1200" dirty="0">
                        <a:solidFill>
                          <a:schemeClr val="dk1"/>
                        </a:solidFill>
                        <a:effectLst/>
                        <a:latin typeface="+mn-lt"/>
                        <a:ea typeface="+mn-ea"/>
                        <a:cs typeface="+mn-cs"/>
                      </a:endParaRP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n-lt"/>
                          <a:ea typeface="+mn-ea"/>
                          <a:cs typeface="+mn-cs"/>
                        </a:rPr>
                        <a:t>   - March 18, 25 and April 1 2023 at 8:00am to 1:00pm each day</a:t>
                      </a:r>
                      <a:br>
                        <a:rPr lang="en-US" sz="1200" b="1" i="0" kern="1200" dirty="0">
                          <a:solidFill>
                            <a:schemeClr val="dk1"/>
                          </a:solidFill>
                          <a:effectLst/>
                          <a:latin typeface="+mn-lt"/>
                          <a:ea typeface="+mn-ea"/>
                          <a:cs typeface="+mn-cs"/>
                        </a:rPr>
                      </a:br>
                      <a:r>
                        <a:rPr lang="en-US" sz="1200" b="1" i="0" kern="1200" dirty="0">
                          <a:solidFill>
                            <a:schemeClr val="dk1"/>
                          </a:solidFill>
                          <a:effectLst/>
                          <a:latin typeface="+mn-lt"/>
                          <a:ea typeface="+mn-ea"/>
                          <a:cs typeface="+mn-cs"/>
                        </a:rPr>
                        <a:t>   - South Pasadena Fire Department (817 Mound Avenue, South Pasadena)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dk1"/>
                          </a:solidFill>
                          <a:effectLst/>
                          <a:latin typeface="+mn-lt"/>
                          <a:ea typeface="+mn-ea"/>
                          <a:cs typeface="+mn-cs"/>
                        </a:rPr>
                        <a:t>ACTION: Have Fire Captain lecture at SAGES</a:t>
                      </a:r>
                    </a:p>
                  </a:txBody>
                  <a:tcPr/>
                </a:tc>
                <a:extLst>
                  <a:ext uri="{0D108BD9-81ED-4DB2-BD59-A6C34878D82A}">
                    <a16:rowId xmlns:a16="http://schemas.microsoft.com/office/drawing/2014/main" val="5098973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Consider designing “Food Locker” as an official ministry</a:t>
                      </a:r>
                    </a:p>
                  </a:txBody>
                  <a:tcPr/>
                </a:tc>
                <a:tc>
                  <a:txBody>
                    <a:bodyPr/>
                    <a:lstStyle/>
                    <a:p>
                      <a:pPr rtl="0"/>
                      <a:r>
                        <a:rPr lang="en-US" sz="1200" b="0" i="0" kern="1200" dirty="0">
                          <a:solidFill>
                            <a:schemeClr val="dk1"/>
                          </a:solidFill>
                          <a:effectLst/>
                          <a:latin typeface="+mn-lt"/>
                          <a:ea typeface="+mn-ea"/>
                          <a:cs typeface="+mn-cs"/>
                        </a:rPr>
                        <a:t>SB 1383 is legislation to reduce greenhouse gasses and increase food security among vulnerable populations by diverting usable food from landfills. St James operates the Food Locker under the umbrella of Union Station, who has paid staff and manages the administration / reporting associated with food operations to feed the poor. Consider developing a plan to expand Food Locker into an official ministry by leveraging SB 1383 funds to expand operations and have paid positions</a:t>
                      </a:r>
                      <a:endParaRPr lang="en-US" sz="1200" dirty="0"/>
                    </a:p>
                  </a:txBody>
                  <a:tcPr/>
                </a:tc>
                <a:extLst>
                  <a:ext uri="{0D108BD9-81ED-4DB2-BD59-A6C34878D82A}">
                    <a16:rowId xmlns:a16="http://schemas.microsoft.com/office/drawing/2014/main" val="2051896931"/>
                  </a:ext>
                </a:extLst>
              </a:tr>
              <a:tr h="370840">
                <a:tc>
                  <a:txBody>
                    <a:bodyPr/>
                    <a:lstStyle/>
                    <a:p>
                      <a:r>
                        <a:rPr lang="en-US" sz="1200" dirty="0"/>
                        <a:t>Move Church landscaping to drought-tolerant plants</a:t>
                      </a:r>
                    </a:p>
                  </a:txBody>
                  <a:tcPr/>
                </a:tc>
                <a:tc>
                  <a:txBody>
                    <a:bodyPr/>
                    <a:lstStyle/>
                    <a:p>
                      <a:pPr marL="171450" indent="-171450">
                        <a:buFont typeface="Arial" panose="020B0604020202020204" pitchFamily="34" charset="0"/>
                        <a:buChar char="•"/>
                      </a:pPr>
                      <a:r>
                        <a:rPr lang="en-US" sz="1200" b="0" i="0" kern="1200" dirty="0">
                          <a:solidFill>
                            <a:schemeClr val="dk1"/>
                          </a:solidFill>
                          <a:effectLst/>
                          <a:latin typeface="+mn-lt"/>
                          <a:ea typeface="+mn-ea"/>
                          <a:cs typeface="+mn-cs"/>
                        </a:rPr>
                        <a:t>Sarin </a:t>
                      </a:r>
                      <a:r>
                        <a:rPr lang="en-US" sz="1200" b="0" i="0" kern="1200" dirty="0" err="1">
                          <a:solidFill>
                            <a:schemeClr val="dk1"/>
                          </a:solidFill>
                          <a:effectLst/>
                          <a:latin typeface="+mn-lt"/>
                          <a:ea typeface="+mn-ea"/>
                          <a:cs typeface="+mn-cs"/>
                        </a:rPr>
                        <a:t>Assadvazadorian</a:t>
                      </a:r>
                      <a:r>
                        <a:rPr lang="en-US" sz="1200" b="0" i="0" kern="1200" dirty="0">
                          <a:solidFill>
                            <a:schemeClr val="dk1"/>
                          </a:solidFill>
                          <a:effectLst/>
                          <a:latin typeface="+mn-lt"/>
                          <a:ea typeface="+mn-ea"/>
                          <a:cs typeface="+mn-cs"/>
                        </a:rPr>
                        <a:t> (Parish School Director) to schedule demonstration  children’s garden of CA native plants in our patio such as with milkweed for monarch butterflies</a:t>
                      </a:r>
                    </a:p>
                    <a:p>
                      <a:pPr marL="171450" indent="-171450">
                        <a:buFont typeface="Arial" panose="020B0604020202020204" pitchFamily="34" charset="0"/>
                        <a:buChar char="•"/>
                      </a:pPr>
                      <a:r>
                        <a:rPr lang="en-US" sz="1200" b="0" i="0" kern="1200" dirty="0">
                          <a:solidFill>
                            <a:schemeClr val="dk1"/>
                          </a:solidFill>
                          <a:effectLst/>
                          <a:latin typeface="+mn-lt"/>
                          <a:ea typeface="+mn-ea"/>
                          <a:cs typeface="+mn-cs"/>
                        </a:rPr>
                        <a:t>Oscar Madrigal (Youth Center Director) to plan youth participation with our CA natives plantings and maintenance by offering us a demonstration table at the upcoming Science Night</a:t>
                      </a:r>
                    </a:p>
                    <a:p>
                      <a:pPr marL="171450" indent="-171450">
                        <a:buFont typeface="Arial" panose="020B0604020202020204" pitchFamily="34" charset="0"/>
                        <a:buChar char="•"/>
                      </a:pPr>
                      <a:r>
                        <a:rPr lang="en-US" sz="1200" b="0" i="0" kern="1200" dirty="0">
                          <a:solidFill>
                            <a:schemeClr val="dk1"/>
                          </a:solidFill>
                          <a:effectLst/>
                          <a:latin typeface="+mn-lt"/>
                          <a:ea typeface="+mn-ea"/>
                          <a:cs typeface="+mn-cs"/>
                        </a:rPr>
                        <a:t>Talk to Rev Michelle and Jimmy about migration to drought-tolerant plants in church landscaping</a:t>
                      </a:r>
                      <a:endParaRPr lang="en-US" sz="1200" b="0" dirty="0"/>
                    </a:p>
                  </a:txBody>
                  <a:tcPr/>
                </a:tc>
                <a:extLst>
                  <a:ext uri="{0D108BD9-81ED-4DB2-BD59-A6C34878D82A}">
                    <a16:rowId xmlns:a16="http://schemas.microsoft.com/office/drawing/2014/main" val="6523181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Core Team &amp; Congregation commit to water conservation, energy efficiency and waste reduction actions</a:t>
                      </a:r>
                    </a:p>
                  </a:txBody>
                  <a:tcPr/>
                </a:tc>
                <a:tc>
                  <a:txBody>
                    <a:bodyPr/>
                    <a:lstStyle/>
                    <a:p>
                      <a:pPr rtl="0"/>
                      <a:r>
                        <a:rPr lang="en-US" sz="1200" b="0" i="0" kern="1200" dirty="0">
                          <a:solidFill>
                            <a:schemeClr val="dk1"/>
                          </a:solidFill>
                          <a:effectLst/>
                          <a:latin typeface="+mn-lt"/>
                          <a:ea typeface="+mn-ea"/>
                          <a:cs typeface="+mn-cs"/>
                        </a:rPr>
                        <a:t>Learning about programs and develop action plan that congregation can be engaged in:</a:t>
                      </a:r>
                    </a:p>
                    <a:p>
                      <a:pPr marL="171450" indent="-171450" rtl="0">
                        <a:buFont typeface="Arial" panose="020B0604020202020204" pitchFamily="34" charset="0"/>
                        <a:buChar char="•"/>
                      </a:pPr>
                      <a:r>
                        <a:rPr lang="en-US" sz="1200" b="0" i="0" kern="1200" dirty="0">
                          <a:solidFill>
                            <a:schemeClr val="dk1"/>
                          </a:solidFill>
                          <a:effectLst/>
                          <a:latin typeface="+mn-lt"/>
                          <a:ea typeface="+mn-ea"/>
                          <a:cs typeface="+mn-cs"/>
                          <a:hlinkClick r:id="rId5"/>
                        </a:rPr>
                        <a:t>https://www.southpasadenaca.gov/government/departments/management-services/environmental-programs</a:t>
                      </a:r>
                      <a:r>
                        <a:rPr lang="en-US" sz="1200" b="0" i="0" kern="1200" dirty="0">
                          <a:solidFill>
                            <a:schemeClr val="dk1"/>
                          </a:solidFill>
                          <a:effectLst/>
                          <a:latin typeface="+mn-lt"/>
                          <a:ea typeface="+mn-ea"/>
                          <a:cs typeface="+mn-cs"/>
                        </a:rPr>
                        <a:t> </a:t>
                      </a:r>
                    </a:p>
                    <a:p>
                      <a:pPr marL="171450" indent="-171450" rtl="0">
                        <a:buFont typeface="Arial" panose="020B0604020202020204" pitchFamily="34" charset="0"/>
                        <a:buChar char="•"/>
                      </a:pPr>
                      <a:r>
                        <a:rPr lang="en-US" sz="1200" b="0" i="0" kern="1200" dirty="0">
                          <a:solidFill>
                            <a:schemeClr val="dk1"/>
                          </a:solidFill>
                          <a:effectLst/>
                          <a:latin typeface="+mn-lt"/>
                          <a:ea typeface="+mn-ea"/>
                          <a:cs typeface="+mn-cs"/>
                          <a:hlinkClick r:id="rId6"/>
                        </a:rPr>
                        <a:t>https://www.southpasadenaca.gov/government/departments/public-works/environmental-programs/sustainable-south-pasadena/south-pasadena-green-action-plan</a:t>
                      </a:r>
                      <a:r>
                        <a:rPr lang="en-US" sz="1200" b="0" i="0" kern="1200" dirty="0">
                          <a:solidFill>
                            <a:schemeClr val="dk1"/>
                          </a:solidFill>
                          <a:effectLst/>
                          <a:latin typeface="+mn-lt"/>
                          <a:ea typeface="+mn-ea"/>
                          <a:cs typeface="+mn-cs"/>
                        </a:rPr>
                        <a:t> </a:t>
                      </a:r>
                    </a:p>
                    <a:p>
                      <a:pPr marL="171450" indent="-171450" rtl="0">
                        <a:buFont typeface="Arial" panose="020B0604020202020204" pitchFamily="34" charset="0"/>
                        <a:buChar char="•"/>
                      </a:pPr>
                      <a:r>
                        <a:rPr lang="en-US" sz="1200" b="0" i="0" kern="1200" dirty="0">
                          <a:solidFill>
                            <a:schemeClr val="dk1"/>
                          </a:solidFill>
                          <a:effectLst/>
                          <a:latin typeface="+mn-lt"/>
                          <a:ea typeface="+mn-ea"/>
                          <a:cs typeface="+mn-cs"/>
                          <a:hlinkClick r:id="rId7"/>
                        </a:rPr>
                        <a:t>https://www.southpasadenaca.gov/government/departments/public-works/environmental-programs/sustainable-south-pasadena/climate-action-plan</a:t>
                      </a:r>
                      <a:endParaRPr lang="en-US" sz="1200" b="0" i="0" kern="1200" dirty="0">
                        <a:solidFill>
                          <a:schemeClr val="dk1"/>
                        </a:solidFill>
                        <a:effectLst/>
                        <a:latin typeface="+mn-lt"/>
                        <a:ea typeface="+mn-ea"/>
                        <a:cs typeface="+mn-cs"/>
                      </a:endParaRPr>
                    </a:p>
                  </a:txBody>
                  <a:tcPr/>
                </a:tc>
                <a:extLst>
                  <a:ext uri="{0D108BD9-81ED-4DB2-BD59-A6C34878D82A}">
                    <a16:rowId xmlns:a16="http://schemas.microsoft.com/office/drawing/2014/main" val="2607082911"/>
                  </a:ext>
                </a:extLst>
              </a:tr>
            </a:tbl>
          </a:graphicData>
        </a:graphic>
      </p:graphicFrame>
      <p:sp>
        <p:nvSpPr>
          <p:cNvPr id="2" name="TextBox 1">
            <a:extLst>
              <a:ext uri="{FF2B5EF4-FFF2-40B4-BE49-F238E27FC236}">
                <a16:creationId xmlns:a16="http://schemas.microsoft.com/office/drawing/2014/main" id="{43B8367C-9139-3A63-8BFE-9672F2C654F6}"/>
              </a:ext>
            </a:extLst>
          </p:cNvPr>
          <p:cNvSpPr txBox="1"/>
          <p:nvPr/>
        </p:nvSpPr>
        <p:spPr>
          <a:xfrm>
            <a:off x="512173" y="1336654"/>
            <a:ext cx="2683873" cy="2585323"/>
          </a:xfrm>
          <a:prstGeom prst="rect">
            <a:avLst/>
          </a:prstGeom>
          <a:noFill/>
        </p:spPr>
        <p:txBody>
          <a:bodyPr wrap="square">
            <a:spAutoFit/>
          </a:bodyPr>
          <a:lstStyle/>
          <a:p>
            <a:r>
              <a:rPr lang="en-US" dirty="0"/>
              <a:t>First step is to identify high benefit, low effort activities to jump start climate action. The following were generated by St. James Climate Action Committee members Quick Win Workstream…</a:t>
            </a:r>
          </a:p>
        </p:txBody>
      </p:sp>
    </p:spTree>
    <p:extLst>
      <p:ext uri="{BB962C8B-B14F-4D97-AF65-F5344CB8AC3E}">
        <p14:creationId xmlns:p14="http://schemas.microsoft.com/office/powerpoint/2010/main" val="914130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616676" y="385894"/>
            <a:ext cx="2277835" cy="1543055"/>
          </a:xfrm>
        </p:spPr>
        <p:txBody>
          <a:bodyPr/>
          <a:lstStyle/>
          <a:p>
            <a:r>
              <a:rPr lang="en-US" dirty="0"/>
              <a:t>LOCAL PLANNING</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27" name="TextBox 26">
            <a:extLst>
              <a:ext uri="{FF2B5EF4-FFF2-40B4-BE49-F238E27FC236}">
                <a16:creationId xmlns:a16="http://schemas.microsoft.com/office/drawing/2014/main" id="{A8C538C5-2D19-3ECF-849D-F34544602412}"/>
              </a:ext>
            </a:extLst>
          </p:cNvPr>
          <p:cNvSpPr txBox="1"/>
          <p:nvPr/>
        </p:nvSpPr>
        <p:spPr>
          <a:xfrm>
            <a:off x="9069209" y="6642556"/>
            <a:ext cx="6096698" cy="215444"/>
          </a:xfrm>
          <a:prstGeom prst="rect">
            <a:avLst/>
          </a:prstGeom>
          <a:noFill/>
        </p:spPr>
        <p:txBody>
          <a:bodyPr wrap="square">
            <a:spAutoFit/>
          </a:bodyPr>
          <a:lstStyle/>
          <a:p>
            <a:r>
              <a:rPr lang="en-US" sz="800" dirty="0">
                <a:hlinkClick r:id="rId2"/>
              </a:rPr>
              <a:t>On-Call Environmental Consulting Services (southpasadenaca.gov)</a:t>
            </a:r>
            <a:endParaRPr lang="en-US" sz="800" dirty="0"/>
          </a:p>
        </p:txBody>
      </p:sp>
      <p:sp>
        <p:nvSpPr>
          <p:cNvPr id="3" name="TextBox 2">
            <a:extLst>
              <a:ext uri="{FF2B5EF4-FFF2-40B4-BE49-F238E27FC236}">
                <a16:creationId xmlns:a16="http://schemas.microsoft.com/office/drawing/2014/main" id="{F610CA29-9D4F-0083-CA5F-EEA5FAF56BA0}"/>
              </a:ext>
            </a:extLst>
          </p:cNvPr>
          <p:cNvSpPr txBox="1"/>
          <p:nvPr/>
        </p:nvSpPr>
        <p:spPr>
          <a:xfrm>
            <a:off x="616676" y="2155260"/>
            <a:ext cx="2683873" cy="2862322"/>
          </a:xfrm>
          <a:prstGeom prst="rect">
            <a:avLst/>
          </a:prstGeom>
          <a:noFill/>
        </p:spPr>
        <p:txBody>
          <a:bodyPr wrap="square">
            <a:spAutoFit/>
          </a:bodyPr>
          <a:lstStyle/>
          <a:p>
            <a:r>
              <a:rPr lang="en-US" sz="1800" dirty="0">
                <a:effectLst/>
                <a:ea typeface="Calibri" panose="020F0502020204030204" pitchFamily="34" charset="0"/>
              </a:rPr>
              <a:t>In addition to global consciousness and action around climate change, it is vital that Episcopalians practice sustainability at the </a:t>
            </a:r>
            <a:r>
              <a:rPr lang="en-US" sz="1800" i="1" dirty="0">
                <a:effectLst/>
                <a:ea typeface="Calibri" panose="020F0502020204030204" pitchFamily="34" charset="0"/>
              </a:rPr>
              <a:t>local level</a:t>
            </a:r>
            <a:r>
              <a:rPr lang="en-US" sz="1800" dirty="0">
                <a:effectLst/>
                <a:ea typeface="Calibri" panose="020F0502020204030204" pitchFamily="34" charset="0"/>
              </a:rPr>
              <a:t>—in our own homes, businesses, communities, and parish campuses. </a:t>
            </a:r>
            <a:endParaRPr lang="en-US" dirty="0"/>
          </a:p>
        </p:txBody>
      </p:sp>
      <p:sp>
        <p:nvSpPr>
          <p:cNvPr id="5" name="TextBox 4">
            <a:extLst>
              <a:ext uri="{FF2B5EF4-FFF2-40B4-BE49-F238E27FC236}">
                <a16:creationId xmlns:a16="http://schemas.microsoft.com/office/drawing/2014/main" id="{874302A3-525D-1C35-8008-23A8F891A36B}"/>
              </a:ext>
            </a:extLst>
          </p:cNvPr>
          <p:cNvSpPr txBox="1"/>
          <p:nvPr/>
        </p:nvSpPr>
        <p:spPr>
          <a:xfrm>
            <a:off x="3992336" y="278194"/>
            <a:ext cx="7582988" cy="3604898"/>
          </a:xfrm>
          <a:prstGeom prst="rect">
            <a:avLst/>
          </a:prstGeom>
          <a:noFill/>
        </p:spPr>
        <p:txBody>
          <a:bodyPr wrap="square">
            <a:spAutoFit/>
          </a:bodyPr>
          <a:lstStyle/>
          <a:p>
            <a:pPr marL="400050" marR="0" indent="-400050">
              <a:lnSpc>
                <a:spcPct val="107000"/>
              </a:lnSpc>
              <a:spcBef>
                <a:spcPts val="0"/>
              </a:spcBef>
              <a:spcAft>
                <a:spcPts val="800"/>
              </a:spcAft>
            </a:pPr>
            <a:r>
              <a:rPr lang="en-US" sz="1600" b="1" dirty="0">
                <a:effectLst/>
                <a:ea typeface="Calibri" panose="020F0502020204030204" pitchFamily="34" charset="0"/>
                <a:cs typeface="Times New Roman" panose="02020603050405020304" pitchFamily="18" charset="0"/>
              </a:rPr>
              <a:t>START BY SURVEYING YOUR PARISH CAMPUS…</a:t>
            </a:r>
            <a:endParaRPr lang="en-US" sz="16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We may have grown accustomed to how our parish campus ‘looks and feels’. The trees and planters, shrub rows and ground covers, patios and parking lots, become familiar to us and possibly cherished as the milieu of our communal lives. However, we increasingly understand that these familiar environs can be at odds with ecological imperatives around water quality and flood safety, energy use, light and noise pollution, toxic chemicals, the urban heat island effect, equitable and safe access, sustainable building and maintenance materials, multi-modal transportation infrastructure, diminishing habitat values for wildlife, mental/public health, and other key issues for a sustainable built and natural environment. Most importantly, we have the opportunity to demonstrate in three-dimensions our commitment to equitable and sustainable life to honor God and represent his welcoming care in our world. </a:t>
            </a:r>
          </a:p>
        </p:txBody>
      </p:sp>
      <p:graphicFrame>
        <p:nvGraphicFramePr>
          <p:cNvPr id="10" name="Diagram 9">
            <a:extLst>
              <a:ext uri="{FF2B5EF4-FFF2-40B4-BE49-F238E27FC236}">
                <a16:creationId xmlns:a16="http://schemas.microsoft.com/office/drawing/2014/main" id="{CD4CD605-7CBB-6DBF-6DC1-503C8FBCB920}"/>
              </a:ext>
            </a:extLst>
          </p:cNvPr>
          <p:cNvGraphicFramePr/>
          <p:nvPr>
            <p:extLst>
              <p:ext uri="{D42A27DB-BD31-4B8C-83A1-F6EECF244321}">
                <p14:modId xmlns:p14="http://schemas.microsoft.com/office/powerpoint/2010/main" val="2971509140"/>
              </p:ext>
            </p:extLst>
          </p:nvPr>
        </p:nvGraphicFramePr>
        <p:xfrm>
          <a:off x="1526903" y="4027714"/>
          <a:ext cx="10665097" cy="2255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00A2D194-E594-5CAF-575C-B8ADC56E5854}"/>
              </a:ext>
            </a:extLst>
          </p:cNvPr>
          <p:cNvSpPr txBox="1"/>
          <p:nvPr/>
        </p:nvSpPr>
        <p:spPr>
          <a:xfrm>
            <a:off x="3992336" y="4027714"/>
            <a:ext cx="4053840" cy="369332"/>
          </a:xfrm>
          <a:prstGeom prst="rect">
            <a:avLst/>
          </a:prstGeom>
          <a:noFill/>
        </p:spPr>
        <p:txBody>
          <a:bodyPr wrap="square" rtlCol="0">
            <a:spAutoFit/>
          </a:bodyPr>
          <a:lstStyle/>
          <a:p>
            <a:r>
              <a:rPr lang="en-US" dirty="0"/>
              <a:t>CREATION SUSTAINING QUALITIES</a:t>
            </a:r>
          </a:p>
        </p:txBody>
      </p:sp>
    </p:spTree>
    <p:extLst>
      <p:ext uri="{BB962C8B-B14F-4D97-AF65-F5344CB8AC3E}">
        <p14:creationId xmlns:p14="http://schemas.microsoft.com/office/powerpoint/2010/main" val="2317685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616676" y="385894"/>
            <a:ext cx="2277835" cy="1543055"/>
          </a:xfrm>
        </p:spPr>
        <p:txBody>
          <a:bodyPr/>
          <a:lstStyle/>
          <a:p>
            <a:r>
              <a:rPr lang="en-US" dirty="0"/>
              <a:t>WATER WISE</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3" name="TextBox 2">
            <a:extLst>
              <a:ext uri="{FF2B5EF4-FFF2-40B4-BE49-F238E27FC236}">
                <a16:creationId xmlns:a16="http://schemas.microsoft.com/office/drawing/2014/main" id="{F610CA29-9D4F-0083-CA5F-EEA5FAF56BA0}"/>
              </a:ext>
            </a:extLst>
          </p:cNvPr>
          <p:cNvSpPr txBox="1"/>
          <p:nvPr/>
        </p:nvSpPr>
        <p:spPr>
          <a:xfrm>
            <a:off x="518160" y="2155260"/>
            <a:ext cx="2782389" cy="3765774"/>
          </a:xfrm>
          <a:prstGeom prst="rect">
            <a:avLst/>
          </a:prstGeom>
          <a:noFill/>
        </p:spPr>
        <p:txBody>
          <a:bodyPr wrap="square">
            <a:spAutoFit/>
          </a:bodyPr>
          <a:lstStyle/>
          <a:p>
            <a:pPr marL="0" marR="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Depending on bio-region, and the varying impacts of climate change on regional precipitation and extreme weather occurrence, practices around water safety and supply will vary. For example: In the Pacific Southwest region, a process of aridification is underway that requires an urgent re-envisioning of water ethics, with practical applications for local parishes. </a:t>
            </a:r>
          </a:p>
        </p:txBody>
      </p:sp>
      <p:sp>
        <p:nvSpPr>
          <p:cNvPr id="2" name="Title 25">
            <a:extLst>
              <a:ext uri="{FF2B5EF4-FFF2-40B4-BE49-F238E27FC236}">
                <a16:creationId xmlns:a16="http://schemas.microsoft.com/office/drawing/2014/main" id="{7ADC5050-4295-7BDB-0460-E712F0ED4C0E}"/>
              </a:ext>
            </a:extLst>
          </p:cNvPr>
          <p:cNvSpPr txBox="1">
            <a:spLocks/>
          </p:cNvSpPr>
          <p:nvPr/>
        </p:nvSpPr>
        <p:spPr>
          <a:xfrm>
            <a:off x="4004854" y="792477"/>
            <a:ext cx="2879272" cy="2636524"/>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algn="l"/>
            <a:r>
              <a:rPr lang="en-US" sz="1600" b="1" dirty="0">
                <a:effectLst/>
                <a:latin typeface="+mn-lt"/>
                <a:ea typeface="Calibri" panose="020F0502020204030204" pitchFamily="34" charset="0"/>
                <a:cs typeface="Times New Roman" panose="02020603050405020304" pitchFamily="18" charset="0"/>
              </a:rPr>
              <a:t>MANAGING Storm Water</a:t>
            </a:r>
          </a:p>
          <a:p>
            <a:pPr algn="l"/>
            <a:endParaRPr lang="en-US" sz="1400" b="1" dirty="0">
              <a:latin typeface="+mn-lt"/>
              <a:ea typeface="Calibri" panose="020F0502020204030204" pitchFamily="34" charset="0"/>
              <a:cs typeface="Times New Roman" panose="02020603050405020304" pitchFamily="18" charset="0"/>
            </a:endParaRPr>
          </a:p>
          <a:p>
            <a:pPr algn="l"/>
            <a:r>
              <a:rPr lang="en-US" sz="1400" dirty="0">
                <a:effectLst/>
                <a:latin typeface="+mn-lt"/>
                <a:ea typeface="Calibri" panose="020F0502020204030204" pitchFamily="34" charset="0"/>
                <a:cs typeface="Times New Roman" panose="02020603050405020304" pitchFamily="18" charset="0"/>
              </a:rPr>
              <a:t>Optimize on-site storm water retention and infiltration, minimize runoff, and cultivate healthy absorptive soils in planting areas to improve water quality, vegetation resilience, attenuate flooding, and aquifer recharge. </a:t>
            </a:r>
          </a:p>
        </p:txBody>
      </p:sp>
      <p:sp>
        <p:nvSpPr>
          <p:cNvPr id="4" name="Title 25">
            <a:extLst>
              <a:ext uri="{FF2B5EF4-FFF2-40B4-BE49-F238E27FC236}">
                <a16:creationId xmlns:a16="http://schemas.microsoft.com/office/drawing/2014/main" id="{DE7A90DB-EE74-79E2-2AD5-1129931DB1F4}"/>
              </a:ext>
            </a:extLst>
          </p:cNvPr>
          <p:cNvSpPr txBox="1">
            <a:spLocks/>
          </p:cNvSpPr>
          <p:nvPr/>
        </p:nvSpPr>
        <p:spPr>
          <a:xfrm>
            <a:off x="4018461" y="3673788"/>
            <a:ext cx="4155077" cy="2595158"/>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algn="l"/>
            <a:r>
              <a:rPr lang="en-US" sz="1600" b="1" dirty="0">
                <a:effectLst/>
                <a:latin typeface="+mn-lt"/>
                <a:ea typeface="Calibri" panose="020F0502020204030204" pitchFamily="34" charset="0"/>
              </a:rPr>
              <a:t>INSTALL SMART Irrigation CONTROLLERS</a:t>
            </a:r>
          </a:p>
          <a:p>
            <a:pPr algn="l"/>
            <a:endParaRPr lang="en-US" sz="1400" b="1" dirty="0">
              <a:latin typeface="+mn-lt"/>
              <a:ea typeface="Calibri" panose="020F0502020204030204" pitchFamily="34" charset="0"/>
            </a:endParaRPr>
          </a:p>
          <a:p>
            <a:pPr algn="l"/>
            <a:r>
              <a:rPr lang="en-US" sz="1400" dirty="0">
                <a:effectLst/>
                <a:latin typeface="+mn-lt"/>
                <a:ea typeface="Calibri" panose="020F0502020204030204" pitchFamily="34" charset="0"/>
              </a:rPr>
              <a:t>Install ‘smart’ irrigation controllers, and water-wise sprinklers/emitters, to reduce water use. Strategically position emitters to focus water where needed and avoid wasteful overspray onto hardscape areas, and avoid applying excessive volume and frequency of irrigation</a:t>
            </a:r>
            <a:endParaRPr lang="en-US" sz="1400" dirty="0">
              <a:effectLst/>
              <a:latin typeface="+mn-lt"/>
              <a:ea typeface="Calibri" panose="020F0502020204030204" pitchFamily="34" charset="0"/>
              <a:cs typeface="Times New Roman" panose="02020603050405020304" pitchFamily="18" charset="0"/>
            </a:endParaRPr>
          </a:p>
        </p:txBody>
      </p:sp>
      <p:sp>
        <p:nvSpPr>
          <p:cNvPr id="10" name="Title 25">
            <a:extLst>
              <a:ext uri="{FF2B5EF4-FFF2-40B4-BE49-F238E27FC236}">
                <a16:creationId xmlns:a16="http://schemas.microsoft.com/office/drawing/2014/main" id="{D6495824-1976-F4A2-0029-FB98EF972738}"/>
              </a:ext>
            </a:extLst>
          </p:cNvPr>
          <p:cNvSpPr txBox="1">
            <a:spLocks/>
          </p:cNvSpPr>
          <p:nvPr/>
        </p:nvSpPr>
        <p:spPr>
          <a:xfrm>
            <a:off x="7114902" y="792474"/>
            <a:ext cx="2177415" cy="2636524"/>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600" b="1" dirty="0">
                <a:effectLst/>
                <a:latin typeface="+mn-lt"/>
                <a:ea typeface="Calibri" panose="020F0502020204030204" pitchFamily="34" charset="0"/>
                <a:cs typeface="Times New Roman" panose="02020603050405020304" pitchFamily="18" charset="0"/>
              </a:rPr>
              <a:t>INSTALL Bio-Swales</a:t>
            </a:r>
          </a:p>
          <a:p>
            <a:pPr marR="0" lvl="0" algn="l">
              <a:lnSpc>
                <a:spcPct val="107000"/>
              </a:lnSpc>
              <a:spcBef>
                <a:spcPts val="0"/>
              </a:spcBef>
              <a:spcAft>
                <a:spcPts val="800"/>
              </a:spcAft>
            </a:pPr>
            <a:r>
              <a:rPr lang="en-US" sz="1400" dirty="0">
                <a:effectLst/>
                <a:latin typeface="+mn-lt"/>
                <a:ea typeface="Calibri" panose="020F0502020204030204" pitchFamily="34" charset="0"/>
                <a:cs typeface="Times New Roman" panose="02020603050405020304" pitchFamily="18" charset="0"/>
              </a:rPr>
              <a:t>Consider the installation of vegetated bio-swales to capture storm runoff—e.g., at the perimeter of parking areas and concrete patios. </a:t>
            </a:r>
          </a:p>
          <a:p>
            <a:pPr marR="0" lvl="0" algn="l">
              <a:lnSpc>
                <a:spcPct val="107000"/>
              </a:lnSpc>
              <a:spcBef>
                <a:spcPts val="0"/>
              </a:spcBef>
              <a:spcAft>
                <a:spcPts val="800"/>
              </a:spcAft>
            </a:pPr>
            <a:r>
              <a:rPr lang="en-US" sz="1100" dirty="0">
                <a:effectLst/>
                <a:latin typeface="+mn-lt"/>
                <a:ea typeface="Calibri" panose="020F0502020204030204" pitchFamily="34" charset="0"/>
                <a:cs typeface="Times New Roman" panose="02020603050405020304" pitchFamily="18" charset="0"/>
              </a:rPr>
              <a:t>.</a:t>
            </a:r>
          </a:p>
        </p:txBody>
      </p:sp>
      <p:sp>
        <p:nvSpPr>
          <p:cNvPr id="14" name="Title 25">
            <a:extLst>
              <a:ext uri="{FF2B5EF4-FFF2-40B4-BE49-F238E27FC236}">
                <a16:creationId xmlns:a16="http://schemas.microsoft.com/office/drawing/2014/main" id="{EF7DFDDF-D624-DEE5-CC1F-31DFEBDE1F6A}"/>
              </a:ext>
            </a:extLst>
          </p:cNvPr>
          <p:cNvSpPr txBox="1">
            <a:spLocks/>
          </p:cNvSpPr>
          <p:nvPr/>
        </p:nvSpPr>
        <p:spPr>
          <a:xfrm>
            <a:off x="9479280" y="792475"/>
            <a:ext cx="2303417" cy="2636524"/>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600" b="1" dirty="0">
                <a:effectLst/>
                <a:latin typeface="+mn-lt"/>
                <a:ea typeface="Calibri" panose="020F0502020204030204" pitchFamily="34" charset="0"/>
              </a:rPr>
              <a:t>HARVEST Rainwater </a:t>
            </a:r>
          </a:p>
          <a:p>
            <a:pPr marR="0" lvl="0" algn="l">
              <a:lnSpc>
                <a:spcPct val="107000"/>
              </a:lnSpc>
              <a:spcBef>
                <a:spcPts val="0"/>
              </a:spcBef>
              <a:spcAft>
                <a:spcPts val="800"/>
              </a:spcAft>
            </a:pPr>
            <a:r>
              <a:rPr lang="en-US" sz="1400" dirty="0">
                <a:effectLst/>
                <a:latin typeface="+mn-lt"/>
                <a:ea typeface="Calibri" panose="020F0502020204030204" pitchFamily="34" charset="0"/>
              </a:rPr>
              <a:t>Consider the installation of rain barrels and underground cisterns to capture storm runoff for reuse in irrigating landscape areas</a:t>
            </a:r>
            <a:r>
              <a:rPr lang="en-US" sz="1100" dirty="0">
                <a:effectLst/>
                <a:latin typeface="+mn-lt"/>
                <a:ea typeface="Calibri" panose="020F0502020204030204" pitchFamily="34" charset="0"/>
                <a:cs typeface="Times New Roman" panose="02020603050405020304" pitchFamily="18" charset="0"/>
              </a:rPr>
              <a:t>.</a:t>
            </a:r>
          </a:p>
        </p:txBody>
      </p:sp>
      <p:sp>
        <p:nvSpPr>
          <p:cNvPr id="16" name="TextBox 15">
            <a:extLst>
              <a:ext uri="{FF2B5EF4-FFF2-40B4-BE49-F238E27FC236}">
                <a16:creationId xmlns:a16="http://schemas.microsoft.com/office/drawing/2014/main" id="{0D12599E-C26D-7115-F5A2-C9266C7E05DE}"/>
              </a:ext>
            </a:extLst>
          </p:cNvPr>
          <p:cNvSpPr txBox="1"/>
          <p:nvPr/>
        </p:nvSpPr>
        <p:spPr>
          <a:xfrm>
            <a:off x="3926477" y="298570"/>
            <a:ext cx="6096000" cy="369332"/>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Adopt smar</a:t>
            </a:r>
            <a:r>
              <a:rPr lang="en-US" dirty="0">
                <a:ea typeface="Calibri" panose="020F0502020204030204" pitchFamily="34" charset="0"/>
                <a:cs typeface="Times New Roman" panose="02020603050405020304" pitchFamily="18" charset="0"/>
              </a:rPr>
              <a:t>t water practices. Consider</a:t>
            </a:r>
            <a:r>
              <a:rPr lang="en-US" sz="1800" dirty="0">
                <a:effectLst/>
                <a:ea typeface="Calibri" panose="020F0502020204030204" pitchFamily="34" charset="0"/>
                <a:cs typeface="Times New Roman" panose="02020603050405020304" pitchFamily="18" charset="0"/>
              </a:rPr>
              <a:t>…</a:t>
            </a:r>
            <a:endParaRPr lang="en-US" dirty="0"/>
          </a:p>
        </p:txBody>
      </p:sp>
      <p:sp>
        <p:nvSpPr>
          <p:cNvPr id="17" name="Title 25">
            <a:extLst>
              <a:ext uri="{FF2B5EF4-FFF2-40B4-BE49-F238E27FC236}">
                <a16:creationId xmlns:a16="http://schemas.microsoft.com/office/drawing/2014/main" id="{1D521FDF-9309-7FBA-A864-8290909E270B}"/>
              </a:ext>
            </a:extLst>
          </p:cNvPr>
          <p:cNvSpPr txBox="1">
            <a:spLocks/>
          </p:cNvSpPr>
          <p:nvPr/>
        </p:nvSpPr>
        <p:spPr>
          <a:xfrm>
            <a:off x="8327571" y="3678143"/>
            <a:ext cx="2303417" cy="2455815"/>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600" b="1" dirty="0">
                <a:effectLst/>
                <a:latin typeface="+mn-lt"/>
                <a:ea typeface="Calibri" panose="020F0502020204030204" pitchFamily="34" charset="0"/>
                <a:cs typeface="Times New Roman" panose="02020603050405020304" pitchFamily="18" charset="0"/>
              </a:rPr>
              <a:t>Infiltration</a:t>
            </a:r>
          </a:p>
          <a:p>
            <a:pPr marR="0" lvl="0" algn="l">
              <a:lnSpc>
                <a:spcPct val="107000"/>
              </a:lnSpc>
              <a:spcBef>
                <a:spcPts val="0"/>
              </a:spcBef>
              <a:spcAft>
                <a:spcPts val="800"/>
              </a:spcAft>
            </a:pPr>
            <a:r>
              <a:rPr lang="en-US" sz="1400" dirty="0">
                <a:effectLst/>
                <a:latin typeface="+mn-lt"/>
                <a:ea typeface="Calibri" panose="020F0502020204030204" pitchFamily="34" charset="0"/>
                <a:cs typeface="Times New Roman" panose="02020603050405020304" pitchFamily="18" charset="0"/>
              </a:rPr>
              <a:t>Explore options for replacing impervious paving (e.g., standard asphalt and concrete) with pervious surfacing materials.</a:t>
            </a:r>
          </a:p>
        </p:txBody>
      </p:sp>
    </p:spTree>
    <p:extLst>
      <p:ext uri="{BB962C8B-B14F-4D97-AF65-F5344CB8AC3E}">
        <p14:creationId xmlns:p14="http://schemas.microsoft.com/office/powerpoint/2010/main" val="2281574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303168" y="349886"/>
            <a:ext cx="3080112" cy="1069612"/>
          </a:xfrm>
        </p:spPr>
        <p:txBody>
          <a:bodyPr/>
          <a:lstStyle/>
          <a:p>
            <a:r>
              <a:rPr lang="en-US" dirty="0"/>
              <a:t>Drought tolerant</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11" name="Title 25">
            <a:extLst>
              <a:ext uri="{FF2B5EF4-FFF2-40B4-BE49-F238E27FC236}">
                <a16:creationId xmlns:a16="http://schemas.microsoft.com/office/drawing/2014/main" id="{D0211140-CC52-FA84-553F-0D6321C042B5}"/>
              </a:ext>
            </a:extLst>
          </p:cNvPr>
          <p:cNvSpPr txBox="1">
            <a:spLocks/>
          </p:cNvSpPr>
          <p:nvPr/>
        </p:nvSpPr>
        <p:spPr>
          <a:xfrm>
            <a:off x="3913685" y="3587178"/>
            <a:ext cx="2996567" cy="2859348"/>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600" b="1" dirty="0">
                <a:latin typeface="+mn-lt"/>
                <a:ea typeface="Calibri" panose="020F0502020204030204" pitchFamily="34" charset="0"/>
                <a:cs typeface="Times New Roman" panose="02020603050405020304" pitchFamily="18" charset="0"/>
              </a:rPr>
              <a:t>PLANTING ADAPTIVE P</a:t>
            </a:r>
            <a:r>
              <a:rPr lang="en-US" sz="1600" b="1" dirty="0">
                <a:effectLst/>
                <a:latin typeface="+mn-lt"/>
                <a:ea typeface="Calibri" panose="020F0502020204030204" pitchFamily="34" charset="0"/>
                <a:cs typeface="Times New Roman" panose="02020603050405020304" pitchFamily="18" charset="0"/>
              </a:rPr>
              <a:t>lants</a:t>
            </a:r>
          </a:p>
          <a:p>
            <a:pPr marR="0" lvl="0" algn="l">
              <a:lnSpc>
                <a:spcPct val="107000"/>
              </a:lnSpc>
              <a:spcBef>
                <a:spcPts val="0"/>
              </a:spcBef>
              <a:spcAft>
                <a:spcPts val="800"/>
              </a:spcAft>
            </a:pPr>
            <a:r>
              <a:rPr lang="en-US" sz="1400" dirty="0">
                <a:effectLst/>
                <a:latin typeface="+mn-lt"/>
                <a:ea typeface="Calibri" panose="020F0502020204030204" pitchFamily="34" charset="0"/>
                <a:cs typeface="Times New Roman" panose="02020603050405020304" pitchFamily="18" charset="0"/>
              </a:rPr>
              <a:t>Design or replace ecologically unsuitable parish landscapes with plant species/varieties selections that are adapted to the eco-region and can thrive with minimal to no inputs of artificial irrigation. </a:t>
            </a:r>
          </a:p>
          <a:p>
            <a:pPr marR="0" lvl="0" algn="l">
              <a:lnSpc>
                <a:spcPct val="107000"/>
              </a:lnSpc>
              <a:spcBef>
                <a:spcPts val="0"/>
              </a:spcBef>
              <a:spcAft>
                <a:spcPts val="800"/>
              </a:spcAft>
            </a:pPr>
            <a:r>
              <a:rPr lang="en-US" sz="1100" dirty="0">
                <a:effectLst/>
                <a:latin typeface="+mn-lt"/>
                <a:ea typeface="Calibri" panose="020F0502020204030204" pitchFamily="34" charset="0"/>
                <a:cs typeface="Times New Roman" panose="02020603050405020304" pitchFamily="18" charset="0"/>
              </a:rPr>
              <a:t>.</a:t>
            </a:r>
          </a:p>
        </p:txBody>
      </p:sp>
      <p:sp>
        <p:nvSpPr>
          <p:cNvPr id="12" name="Title 25">
            <a:extLst>
              <a:ext uri="{FF2B5EF4-FFF2-40B4-BE49-F238E27FC236}">
                <a16:creationId xmlns:a16="http://schemas.microsoft.com/office/drawing/2014/main" id="{1375F839-E0BC-44C8-589F-0B640E675A01}"/>
              </a:ext>
            </a:extLst>
          </p:cNvPr>
          <p:cNvSpPr txBox="1">
            <a:spLocks/>
          </p:cNvSpPr>
          <p:nvPr/>
        </p:nvSpPr>
        <p:spPr>
          <a:xfrm>
            <a:off x="7088778" y="3587178"/>
            <a:ext cx="4689564" cy="2837582"/>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600" b="1" dirty="0">
                <a:effectLst/>
                <a:latin typeface="+mn-lt"/>
                <a:ea typeface="Calibri" panose="020F0502020204030204" pitchFamily="34" charset="0"/>
                <a:cs typeface="Times New Roman" panose="02020603050405020304" pitchFamily="18" charset="0"/>
              </a:rPr>
              <a:t>USING Turf Grass</a:t>
            </a:r>
          </a:p>
          <a:p>
            <a:pPr marR="0" lvl="0" algn="l">
              <a:lnSpc>
                <a:spcPct val="107000"/>
              </a:lnSpc>
              <a:spcBef>
                <a:spcPts val="0"/>
              </a:spcBef>
              <a:spcAft>
                <a:spcPts val="800"/>
              </a:spcAft>
            </a:pPr>
            <a:r>
              <a:rPr lang="en-US" sz="1400" dirty="0">
                <a:effectLst/>
                <a:latin typeface="+mn-lt"/>
                <a:ea typeface="Calibri" panose="020F0502020204030204" pitchFamily="34" charset="0"/>
                <a:cs typeface="Times New Roman" panose="02020603050405020304" pitchFamily="18" charset="0"/>
              </a:rPr>
              <a:t>Minimize turf grass cover to those areas that are actually needed for human activities and communal use, saving both water and the high energy inputs, and noise pollution, associated with maintaining turf (lawnmowers, etc.). Turf grass should not be installed or retained merely for aesthetic values; instead, utilize ecologically suitable ground cover vegetation</a:t>
            </a:r>
            <a:r>
              <a:rPr lang="en-US" sz="1100" dirty="0">
                <a:effectLst/>
                <a:latin typeface="+mn-lt"/>
                <a:ea typeface="Calibri" panose="020F0502020204030204" pitchFamily="34" charset="0"/>
                <a:cs typeface="Times New Roman" panose="02020603050405020304" pitchFamily="18" charset="0"/>
              </a:rPr>
              <a:t>.</a:t>
            </a:r>
          </a:p>
          <a:p>
            <a:pPr marR="0" lvl="0" algn="l">
              <a:lnSpc>
                <a:spcPct val="107000"/>
              </a:lnSpc>
              <a:spcBef>
                <a:spcPts val="0"/>
              </a:spcBef>
              <a:spcAft>
                <a:spcPts val="800"/>
              </a:spcAft>
            </a:pPr>
            <a:r>
              <a:rPr lang="en-US" sz="1100" dirty="0">
                <a:effectLst/>
                <a:latin typeface="+mn-lt"/>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E7BA2301-7568-3876-D134-F0CAA8C9CD55}"/>
              </a:ext>
            </a:extLst>
          </p:cNvPr>
          <p:cNvSpPr txBox="1"/>
          <p:nvPr/>
        </p:nvSpPr>
        <p:spPr>
          <a:xfrm>
            <a:off x="251732" y="1563189"/>
            <a:ext cx="3182983" cy="4292714"/>
          </a:xfrm>
          <a:prstGeom prst="rect">
            <a:avLst/>
          </a:prstGeom>
          <a:noFill/>
        </p:spPr>
        <p:txBody>
          <a:bodyPr wrap="square">
            <a:spAutoFit/>
          </a:bodyPr>
          <a:lstStyle/>
          <a:p>
            <a:pPr marL="0" marR="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Campus vegetation can achieve multiple goals for aesthetic and sustainability, including important carbon sequestration processes to contribute to climate solutions. Progressive strategies and resources for reimagining campus landscapes can be developed in coordination with local native plant societies, water districts, plant nurseries, land conservancies, academic institutions such as university cooperative extensions, and qualified design and management professionals.</a:t>
            </a:r>
          </a:p>
        </p:txBody>
      </p:sp>
      <p:sp>
        <p:nvSpPr>
          <p:cNvPr id="8" name="Title 25">
            <a:extLst>
              <a:ext uri="{FF2B5EF4-FFF2-40B4-BE49-F238E27FC236}">
                <a16:creationId xmlns:a16="http://schemas.microsoft.com/office/drawing/2014/main" id="{B8951111-45FF-F4AA-D1BA-7F9463AD10FF}"/>
              </a:ext>
            </a:extLst>
          </p:cNvPr>
          <p:cNvSpPr txBox="1">
            <a:spLocks/>
          </p:cNvSpPr>
          <p:nvPr/>
        </p:nvSpPr>
        <p:spPr>
          <a:xfrm>
            <a:off x="3913685" y="809263"/>
            <a:ext cx="7864657" cy="2619737"/>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600" b="1" dirty="0">
                <a:effectLst/>
                <a:latin typeface="+mn-lt"/>
                <a:ea typeface="Calibri" panose="020F0502020204030204" pitchFamily="34" charset="0"/>
                <a:cs typeface="Times New Roman" panose="02020603050405020304" pitchFamily="18" charset="0"/>
              </a:rPr>
              <a:t>Going Native</a:t>
            </a:r>
          </a:p>
          <a:p>
            <a:pPr marR="0" lvl="0" algn="l">
              <a:lnSpc>
                <a:spcPct val="107000"/>
              </a:lnSpc>
              <a:spcBef>
                <a:spcPts val="0"/>
              </a:spcBef>
              <a:spcAft>
                <a:spcPts val="800"/>
              </a:spcAft>
            </a:pPr>
            <a:r>
              <a:rPr lang="en-US" sz="1400" dirty="0">
                <a:effectLst/>
                <a:latin typeface="+mn-lt"/>
                <a:ea typeface="Calibri" panose="020F0502020204030204" pitchFamily="34" charset="0"/>
                <a:cs typeface="Times New Roman" panose="02020603050405020304" pitchFamily="18" charset="0"/>
              </a:rPr>
              <a:t>Campus landscapes can be modified to include native plant species to provide habitat value for beneficial wildlife species such as butterflies, beetles, and hummingbirds. Native wildlife species have co-adapted to use the native plants of their region for their specific fruits/seeds, nectar, and other uses. Native landscapes can be just as attractive as landscapes based on exotic/non-native plantings, and they provide educational/interpretive opportunities to educate parishioners about local habitat resources. As noted above, plant selections should be adapted to the local climate in terms of water needs. </a:t>
            </a:r>
          </a:p>
        </p:txBody>
      </p:sp>
      <p:sp>
        <p:nvSpPr>
          <p:cNvPr id="15" name="TextBox 14">
            <a:extLst>
              <a:ext uri="{FF2B5EF4-FFF2-40B4-BE49-F238E27FC236}">
                <a16:creationId xmlns:a16="http://schemas.microsoft.com/office/drawing/2014/main" id="{0BC10685-72C7-66FA-DF8B-1484AC46D47A}"/>
              </a:ext>
            </a:extLst>
          </p:cNvPr>
          <p:cNvSpPr txBox="1"/>
          <p:nvPr/>
        </p:nvSpPr>
        <p:spPr>
          <a:xfrm>
            <a:off x="3926477" y="298570"/>
            <a:ext cx="6096000" cy="369332"/>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Rethink parish vegetation to drought </a:t>
            </a:r>
            <a:r>
              <a:rPr lang="en-US" sz="1800" dirty="0" err="1">
                <a:effectLst/>
                <a:ea typeface="Calibri" panose="020F0502020204030204" pitchFamily="34" charset="0"/>
                <a:cs typeface="Times New Roman" panose="02020603050405020304" pitchFamily="18" charset="0"/>
              </a:rPr>
              <a:t>tollerant</a:t>
            </a:r>
            <a:r>
              <a:rPr lang="en-US" sz="1800" dirty="0">
                <a:effectLst/>
                <a:ea typeface="Calibri" panose="020F0502020204030204" pitchFamily="34" charset="0"/>
                <a:cs typeface="Times New Roman" panose="02020603050405020304" pitchFamily="18" charset="0"/>
              </a:rPr>
              <a:t>. Con</a:t>
            </a:r>
            <a:r>
              <a:rPr lang="en-US" dirty="0">
                <a:ea typeface="Calibri" panose="020F0502020204030204" pitchFamily="34" charset="0"/>
                <a:cs typeface="Times New Roman" panose="02020603050405020304" pitchFamily="18" charset="0"/>
              </a:rPr>
              <a:t>sider</a:t>
            </a:r>
            <a:r>
              <a:rPr lang="en-US" sz="1800" dirty="0">
                <a:effectLst/>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348673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311877" y="410846"/>
            <a:ext cx="3080112" cy="1069612"/>
          </a:xfrm>
        </p:spPr>
        <p:txBody>
          <a:bodyPr/>
          <a:lstStyle/>
          <a:p>
            <a:r>
              <a:rPr lang="en-US" dirty="0"/>
              <a:t>HEAT REDUCING</a:t>
            </a:r>
          </a:p>
        </p:txBody>
      </p:sp>
      <p:sp>
        <p:nvSpPr>
          <p:cNvPr id="323" name="Date Placeholder 322">
            <a:extLst>
              <a:ext uri="{FF2B5EF4-FFF2-40B4-BE49-F238E27FC236}">
                <a16:creationId xmlns:a16="http://schemas.microsoft.com/office/drawing/2014/main" id="{E3799503-8083-4A2B-B1A6-DA877569C577}"/>
              </a:ext>
            </a:extLst>
          </p:cNvPr>
          <p:cNvSpPr>
            <a:spLocks noGrp="1"/>
          </p:cNvSpPr>
          <p:nvPr>
            <p:ph type="dt" sz="half" idx="2"/>
          </p:nvPr>
        </p:nvSpPr>
        <p:spPr>
          <a:xfrm>
            <a:off x="838200" y="6356350"/>
            <a:ext cx="2743200" cy="365125"/>
          </a:xfrm>
        </p:spPr>
        <p:txBody>
          <a:bodyPr/>
          <a:lstStyle/>
          <a:p>
            <a:r>
              <a:rPr lang="en-US" dirty="0"/>
              <a:t>2023</a:t>
            </a:r>
          </a:p>
        </p:txBody>
      </p:sp>
      <p:sp>
        <p:nvSpPr>
          <p:cNvPr id="11" name="Title 25">
            <a:extLst>
              <a:ext uri="{FF2B5EF4-FFF2-40B4-BE49-F238E27FC236}">
                <a16:creationId xmlns:a16="http://schemas.microsoft.com/office/drawing/2014/main" id="{D0211140-CC52-FA84-553F-0D6321C042B5}"/>
              </a:ext>
            </a:extLst>
          </p:cNvPr>
          <p:cNvSpPr txBox="1">
            <a:spLocks/>
          </p:cNvSpPr>
          <p:nvPr/>
        </p:nvSpPr>
        <p:spPr>
          <a:xfrm>
            <a:off x="335417" y="1734750"/>
            <a:ext cx="2986903" cy="4182724"/>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600" b="1" dirty="0">
                <a:effectLst/>
                <a:latin typeface="+mn-lt"/>
                <a:ea typeface="Calibri" panose="020F0502020204030204" pitchFamily="34" charset="0"/>
                <a:cs typeface="Times New Roman" panose="02020603050405020304" pitchFamily="18" charset="0"/>
              </a:rPr>
              <a:t>Right-Sizing of Plants</a:t>
            </a:r>
          </a:p>
          <a:p>
            <a:pPr marR="0" lvl="0" algn="l">
              <a:lnSpc>
                <a:spcPct val="107000"/>
              </a:lnSpc>
              <a:spcBef>
                <a:spcPts val="0"/>
              </a:spcBef>
              <a:spcAft>
                <a:spcPts val="800"/>
              </a:spcAft>
            </a:pPr>
            <a:r>
              <a:rPr lang="en-US" sz="1400" dirty="0">
                <a:effectLst/>
                <a:latin typeface="+mn-lt"/>
                <a:ea typeface="Calibri" panose="020F0502020204030204" pitchFamily="34" charset="0"/>
                <a:cs typeface="Times New Roman" panose="02020603050405020304" pitchFamily="18" charset="0"/>
              </a:rPr>
              <a:t>When selecting plant species, consider the mature sizes of trees and shrubs, and their overall habits (e.g., columnar, spheroid) to allow for their natural growth to maturity without need for pruning. This reduces green waste generation and avoids adverse impacts to wildlife such as nesting birds caused by pruning/shearing of vegetation.</a:t>
            </a:r>
          </a:p>
        </p:txBody>
      </p:sp>
      <p:sp>
        <p:nvSpPr>
          <p:cNvPr id="2" name="Title 25">
            <a:extLst>
              <a:ext uri="{FF2B5EF4-FFF2-40B4-BE49-F238E27FC236}">
                <a16:creationId xmlns:a16="http://schemas.microsoft.com/office/drawing/2014/main" id="{BC9D0201-CBD9-2A37-2A91-D15683B08F08}"/>
              </a:ext>
            </a:extLst>
          </p:cNvPr>
          <p:cNvSpPr txBox="1">
            <a:spLocks/>
          </p:cNvSpPr>
          <p:nvPr/>
        </p:nvSpPr>
        <p:spPr>
          <a:xfrm>
            <a:off x="3983765" y="3605347"/>
            <a:ext cx="1948541" cy="2342835"/>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Fire-Safe Landscaping</a:t>
            </a:r>
          </a:p>
          <a:p>
            <a:pPr marR="0" lvl="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Campus landscaping should be carefully designed and properly maintained to reduce wildfire hazards</a:t>
            </a:r>
            <a:r>
              <a:rPr lang="en-US" sz="1400" dirty="0">
                <a:effectLst/>
                <a:latin typeface="+mn-lt"/>
                <a:ea typeface="Calibri" panose="020F050202020403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F8F01FDA-3A7A-2153-176B-C9630CC98402}"/>
              </a:ext>
            </a:extLst>
          </p:cNvPr>
          <p:cNvSpPr txBox="1"/>
          <p:nvPr/>
        </p:nvSpPr>
        <p:spPr>
          <a:xfrm>
            <a:off x="3865517" y="3156047"/>
            <a:ext cx="6764382" cy="369332"/>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Other considerations…</a:t>
            </a:r>
            <a:endParaRPr lang="en-US" dirty="0"/>
          </a:p>
        </p:txBody>
      </p:sp>
      <p:sp>
        <p:nvSpPr>
          <p:cNvPr id="6" name="TextBox 5">
            <a:extLst>
              <a:ext uri="{FF2B5EF4-FFF2-40B4-BE49-F238E27FC236}">
                <a16:creationId xmlns:a16="http://schemas.microsoft.com/office/drawing/2014/main" id="{AE030358-01C2-11ED-C19A-A3DE7B32373F}"/>
              </a:ext>
            </a:extLst>
          </p:cNvPr>
          <p:cNvSpPr txBox="1"/>
          <p:nvPr/>
        </p:nvSpPr>
        <p:spPr>
          <a:xfrm>
            <a:off x="3804009" y="340373"/>
            <a:ext cx="7926435" cy="2448427"/>
          </a:xfrm>
          <a:prstGeom prst="rect">
            <a:avLst/>
          </a:prstGeom>
          <a:noFill/>
        </p:spPr>
        <p:txBody>
          <a:bodyPr wrap="square">
            <a:spAutoFit/>
          </a:bodyPr>
          <a:lstStyle/>
          <a:p>
            <a:pPr marR="0" lvl="0" algn="l">
              <a:lnSpc>
                <a:spcPct val="107000"/>
              </a:lnSpc>
              <a:spcBef>
                <a:spcPts val="0"/>
              </a:spcBef>
              <a:spcAft>
                <a:spcPts val="800"/>
              </a:spcAft>
            </a:pPr>
            <a:r>
              <a:rPr lang="en-US" sz="1600" dirty="0">
                <a:effectLst/>
                <a:latin typeface="+mn-lt"/>
                <a:ea typeface="Calibri" panose="020F0502020204030204" pitchFamily="34" charset="0"/>
                <a:cs typeface="Times New Roman" panose="02020603050405020304" pitchFamily="18" charset="0"/>
              </a:rPr>
              <a:t>The ‘urban heat island’ effect has a damaging impact on the biosphere including public health. When the sun directly shines on unvegetated surfaces such as asphalt and concrete, the hardscape or bare soil absorbs and also reflects this radiation (onto buildings, windows, etc.), resulting in persistent warming of urban spaces. In turn, such warming creates a greater need for energy-intensive cooling of indoor and outdoor spaces to protect public health. By optimizing the tree canopy cover on campuses, these warming effects are mitigated, as the trees’ leaves beneficially absorb the incident radiation. Studies have shown a correlation between the abundance of tree cover and human health in urban environments. </a:t>
            </a:r>
          </a:p>
        </p:txBody>
      </p:sp>
      <p:sp>
        <p:nvSpPr>
          <p:cNvPr id="9" name="Title 25">
            <a:extLst>
              <a:ext uri="{FF2B5EF4-FFF2-40B4-BE49-F238E27FC236}">
                <a16:creationId xmlns:a16="http://schemas.microsoft.com/office/drawing/2014/main" id="{0C4BB3AD-1B78-0467-0A8A-6A23CDB30813}"/>
              </a:ext>
            </a:extLst>
          </p:cNvPr>
          <p:cNvSpPr txBox="1">
            <a:spLocks/>
          </p:cNvSpPr>
          <p:nvPr/>
        </p:nvSpPr>
        <p:spPr>
          <a:xfrm>
            <a:off x="6134369" y="3605347"/>
            <a:ext cx="2500178" cy="2342835"/>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Tenorite" panose="00000500000000000000" pitchFamily="2" charset="0"/>
                <a:ea typeface="Calibri" panose="020F0502020204030204" pitchFamily="34" charset="0"/>
                <a:cs typeface="Times New Roman" panose="02020603050405020304" pitchFamily="18" charset="0"/>
              </a:rPr>
              <a:t>Safe Chemicals</a:t>
            </a:r>
          </a:p>
          <a:p>
            <a:pPr marR="0" lvl="0" algn="l">
              <a:lnSpc>
                <a:spcPct val="107000"/>
              </a:lnSpc>
              <a:spcBef>
                <a:spcPts val="0"/>
              </a:spcBef>
              <a:spcAft>
                <a:spcPts val="800"/>
              </a:spcAft>
            </a:pPr>
            <a:r>
              <a:rPr lang="en-US" sz="1200" dirty="0">
                <a:effectLst/>
                <a:latin typeface="Tenorite" panose="00000500000000000000" pitchFamily="2" charset="0"/>
                <a:ea typeface="Calibri" panose="020F0502020204030204" pitchFamily="34" charset="0"/>
                <a:cs typeface="Times New Roman" panose="02020603050405020304" pitchFamily="18" charset="0"/>
              </a:rPr>
              <a:t>Use organic and sustainable substances for pest control, fertilizers, and other landscape chemicals, and avoid the use of synthetic herbicides, to protect human health and wildlife such as pollinators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25">
            <a:extLst>
              <a:ext uri="{FF2B5EF4-FFF2-40B4-BE49-F238E27FC236}">
                <a16:creationId xmlns:a16="http://schemas.microsoft.com/office/drawing/2014/main" id="{6236ADD9-FBBC-5924-01DA-9DAE84205811}"/>
              </a:ext>
            </a:extLst>
          </p:cNvPr>
          <p:cNvSpPr txBox="1">
            <a:spLocks/>
          </p:cNvSpPr>
          <p:nvPr/>
        </p:nvSpPr>
        <p:spPr>
          <a:xfrm>
            <a:off x="8776603" y="3605348"/>
            <a:ext cx="2919006" cy="2342835"/>
          </a:xfrm>
          <a:prstGeom prst="rect">
            <a:avLst/>
          </a:prstGeom>
          <a:ln w="28575">
            <a:solidFill>
              <a:schemeClr val="accent2"/>
            </a:solidFill>
          </a:ln>
        </p:spPr>
        <p:txBody>
          <a:bodyPr anchor="t"/>
          <a:lstStyle>
            <a:lvl1pPr algn="ctr" defTabSz="914400" rtl="0" eaLnBrk="1" latinLnBrk="0" hangingPunct="1">
              <a:lnSpc>
                <a:spcPct val="90000"/>
              </a:lnSpc>
              <a:spcBef>
                <a:spcPct val="0"/>
              </a:spcBef>
              <a:buNone/>
              <a:defRPr sz="2400" kern="1200" cap="all" spc="100" baseline="0">
                <a:solidFill>
                  <a:schemeClr val="accent2"/>
                </a:solidFill>
                <a:latin typeface="+mj-lt"/>
                <a:ea typeface="+mj-ea"/>
                <a:cs typeface="+mj-cs"/>
              </a:defRPr>
            </a:lvl1pPr>
          </a:lstStyle>
          <a:p>
            <a:pPr marR="0" lvl="0" algn="l">
              <a:lnSpc>
                <a:spcPct val="107000"/>
              </a:lnSpc>
              <a:spcBef>
                <a:spcPts val="0"/>
              </a:spcBef>
              <a:spcAft>
                <a:spcPts val="800"/>
              </a:spcAft>
            </a:pPr>
            <a:r>
              <a:rPr lang="en-US" sz="1200" b="1" dirty="0">
                <a:effectLst/>
                <a:latin typeface="+mn-lt"/>
                <a:ea typeface="Calibri" panose="020F0502020204030204" pitchFamily="34" charset="0"/>
                <a:cs typeface="Times New Roman" panose="02020603050405020304" pitchFamily="18" charset="0"/>
              </a:rPr>
              <a:t>Electric/Non-Gas-Powered Equipment</a:t>
            </a:r>
          </a:p>
          <a:p>
            <a:pPr marR="0" lvl="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Maintain parish landscapes with ‘green’-rated electric equipment to the extent practicable, and avoid the use of polluting gas engines whose exhaust fumes adversely impact the health of landscape crews.</a:t>
            </a:r>
          </a:p>
          <a:p>
            <a:pPr marR="0" lvl="0" algn="l">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77915922"/>
      </p:ext>
    </p:extLst>
  </p:cSld>
  <p:clrMapOvr>
    <a:masterClrMapping/>
  </p:clrMapOvr>
</p:sld>
</file>

<file path=ppt/theme/theme1.xml><?xml version="1.0" encoding="utf-8"?>
<a:theme xmlns:a="http://schemas.openxmlformats.org/drawingml/2006/main" name="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1B15C2-B622-4464-872A-FFB13E3A35CE}">
  <ds:schemaRefs>
    <ds:schemaRef ds:uri="http://schemas.microsoft.com/sharepoint/v3/contenttype/forms"/>
  </ds:schemaRefs>
</ds:datastoreItem>
</file>

<file path=customXml/itemProps2.xml><?xml version="1.0" encoding="utf-8"?>
<ds:datastoreItem xmlns:ds="http://schemas.openxmlformats.org/officeDocument/2006/customXml" ds:itemID="{0E439292-23DE-4FBC-B000-AFED89AC64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{3971DF3D-4664-47AF-BB19-18406D0925BB}tf16411175_win32</Template>
  <TotalTime>2637</TotalTime>
  <Words>6365</Words>
  <Application>Microsoft Office PowerPoint</Application>
  <PresentationFormat>Widescreen</PresentationFormat>
  <Paragraphs>449</Paragraphs>
  <Slides>38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gill-sans-nova</vt:lpstr>
      <vt:lpstr>Google Sans</vt:lpstr>
      <vt:lpstr>Lucida Grande</vt:lpstr>
      <vt:lpstr>Tenorite</vt:lpstr>
      <vt:lpstr>Tenorite </vt:lpstr>
      <vt:lpstr>Tenorite Bold</vt:lpstr>
      <vt:lpstr>Times New Roman</vt:lpstr>
      <vt:lpstr>Office Theme</vt:lpstr>
      <vt:lpstr>Climate action Road Map</vt:lpstr>
      <vt:lpstr>About us</vt:lpstr>
      <vt:lpstr>OUR APPROACH</vt:lpstr>
      <vt:lpstr>Quick Wins</vt:lpstr>
      <vt:lpstr>Quick Wins</vt:lpstr>
      <vt:lpstr>LOCAL PLANNING</vt:lpstr>
      <vt:lpstr>WATER WISE</vt:lpstr>
      <vt:lpstr>Drought tolerant</vt:lpstr>
      <vt:lpstr>HEAT REDUCING</vt:lpstr>
      <vt:lpstr>Community engaging</vt:lpstr>
      <vt:lpstr>OTHER CONSIDERATIONS</vt:lpstr>
      <vt:lpstr>INSIDE</vt:lpstr>
      <vt:lpstr>Episcopal church</vt:lpstr>
      <vt:lpstr>2022 HOUSE OF BISHOP’S CLIMATE STATEMENT</vt:lpstr>
      <vt:lpstr>commitment</vt:lpstr>
      <vt:lpstr>commitment</vt:lpstr>
      <vt:lpstr>GOALS</vt:lpstr>
      <vt:lpstr>GOALS (continued)</vt:lpstr>
      <vt:lpstr>Resiliency &amp; RESTORATIVE JUSTICE</vt:lpstr>
      <vt:lpstr>RESILIENCY</vt:lpstr>
      <vt:lpstr>RESTORATIVE JUSTICE</vt:lpstr>
      <vt:lpstr>Equity</vt:lpstr>
      <vt:lpstr>EQUITY ICEBERG</vt:lpstr>
      <vt:lpstr>Church as resiliency hub</vt:lpstr>
      <vt:lpstr>WHAT IS A RESILENCY HUB</vt:lpstr>
      <vt:lpstr>Resiliency hub</vt:lpstr>
      <vt:lpstr>EMERGENCY &amp; COMMUNITY CENTER</vt:lpstr>
      <vt:lpstr>ENERGY SECURITY</vt:lpstr>
      <vt:lpstr>SOCIAL HOUSING</vt:lpstr>
      <vt:lpstr>FOOD SECURITY &amp; EMPLOYMENT</vt:lpstr>
      <vt:lpstr>FUNDING</vt:lpstr>
      <vt:lpstr>GRANT FUNDING</vt:lpstr>
      <vt:lpstr>EPA Environmental and climate justice block grant program</vt:lpstr>
      <vt:lpstr>Advancing Racial Equity And Support For Underserved Communities Through The Federal Government</vt:lpstr>
      <vt:lpstr>Justice40</vt:lpstr>
      <vt:lpstr>Hydrogen</vt:lpstr>
      <vt:lpstr>SOLAR</vt:lpstr>
      <vt:lpstr>South Pasadena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Lisa Markus</dc:creator>
  <cp:lastModifiedBy>Lisa Markus</cp:lastModifiedBy>
  <cp:revision>5</cp:revision>
  <dcterms:created xsi:type="dcterms:W3CDTF">2023-02-11T12:14:44Z</dcterms:created>
  <dcterms:modified xsi:type="dcterms:W3CDTF">2023-06-11T13:01:22Z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